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71" r:id="rId3"/>
    <p:sldId id="259" r:id="rId4"/>
    <p:sldId id="260" r:id="rId5"/>
    <p:sldId id="280" r:id="rId6"/>
    <p:sldId id="275" r:id="rId7"/>
    <p:sldId id="285" r:id="rId8"/>
    <p:sldId id="289" r:id="rId9"/>
    <p:sldId id="287" r:id="rId10"/>
    <p:sldId id="273" r:id="rId11"/>
    <p:sldId id="288" r:id="rId12"/>
    <p:sldId id="290" r:id="rId13"/>
    <p:sldId id="282" r:id="rId14"/>
    <p:sldId id="286" r:id="rId15"/>
  </p:sldIdLst>
  <p:sldSz cx="7772400" cy="10058400"/>
  <p:notesSz cx="7086600" cy="9372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3" autoAdjust="0"/>
    <p:restoredTop sz="94660"/>
  </p:normalViewPr>
  <p:slideViewPr>
    <p:cSldViewPr snapToGrid="0">
      <p:cViewPr>
        <p:scale>
          <a:sx n="46" d="100"/>
          <a:sy n="46" d="100"/>
        </p:scale>
        <p:origin x="19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684693" y="1715899"/>
            <a:ext cx="4092610" cy="7324243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3390" y="782321"/>
            <a:ext cx="5231506" cy="4582161"/>
          </a:xfrm>
        </p:spPr>
        <p:txBody>
          <a:bodyPr anchor="b">
            <a:normAutofit/>
          </a:bodyPr>
          <a:lstStyle>
            <a:lvl1pPr algn="l">
              <a:defRPr sz="374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390" y="5637673"/>
            <a:ext cx="4211113" cy="2806417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7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5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4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3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1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08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3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53390" y="782320"/>
            <a:ext cx="6865620" cy="458216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60"/>
            </a:lvl1pPr>
            <a:lvl2pPr marL="388620" indent="0">
              <a:buNone/>
              <a:defRPr sz="1360"/>
            </a:lvl2pPr>
            <a:lvl3pPr marL="777240" indent="0">
              <a:buNone/>
              <a:defRPr sz="1360"/>
            </a:lvl3pPr>
            <a:lvl4pPr marL="1165860" indent="0">
              <a:buNone/>
              <a:defRPr sz="1360"/>
            </a:lvl4pPr>
            <a:lvl5pPr marL="1554480" indent="0">
              <a:buNone/>
              <a:defRPr sz="1360"/>
            </a:lvl5pPr>
            <a:lvl6pPr marL="1943100" indent="0">
              <a:buNone/>
              <a:defRPr sz="1360"/>
            </a:lvl6pPr>
            <a:lvl7pPr marL="2331720" indent="0">
              <a:buNone/>
              <a:defRPr sz="1360"/>
            </a:lvl7pPr>
            <a:lvl8pPr marL="2720340" indent="0">
              <a:buNone/>
              <a:defRPr sz="1360"/>
            </a:lvl8pPr>
            <a:lvl9pPr marL="3108960" indent="0">
              <a:buNone/>
              <a:defRPr sz="136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47702" y="5637672"/>
            <a:ext cx="6189132" cy="67056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360"/>
            </a:lvl1pPr>
            <a:lvl2pPr marL="388620" indent="0">
              <a:buFontTx/>
              <a:buNone/>
              <a:defRPr/>
            </a:lvl2pPr>
            <a:lvl3pPr marL="777240" indent="0">
              <a:buFontTx/>
              <a:buNone/>
              <a:defRPr/>
            </a:lvl3pPr>
            <a:lvl4pPr marL="1165860" indent="0">
              <a:buFontTx/>
              <a:buNone/>
              <a:defRPr/>
            </a:lvl4pPr>
            <a:lvl5pPr marL="155448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66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782320"/>
            <a:ext cx="6865620" cy="4246880"/>
          </a:xfrm>
        </p:spPr>
        <p:txBody>
          <a:bodyPr anchor="ctr">
            <a:normAutofit/>
          </a:bodyPr>
          <a:lstStyle>
            <a:lvl1pPr algn="l">
              <a:defRPr sz="238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035040"/>
            <a:ext cx="5426019" cy="2794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855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41" y="782320"/>
            <a:ext cx="5830819" cy="4246880"/>
          </a:xfrm>
        </p:spPr>
        <p:txBody>
          <a:bodyPr anchor="ctr">
            <a:normAutofit/>
          </a:bodyPr>
          <a:lstStyle>
            <a:lvl1pPr algn="l">
              <a:defRPr sz="238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6780" y="5029200"/>
            <a:ext cx="5442097" cy="707813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88620" indent="0">
              <a:buFontTx/>
              <a:buNone/>
              <a:defRPr/>
            </a:lvl2pPr>
            <a:lvl3pPr marL="777240" indent="0">
              <a:buFontTx/>
              <a:buNone/>
              <a:defRPr/>
            </a:lvl3pPr>
            <a:lvl4pPr marL="1165860" indent="0">
              <a:buFontTx/>
              <a:buNone/>
              <a:defRPr/>
            </a:lvl4pPr>
            <a:lvl5pPr marL="155448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308236"/>
            <a:ext cx="5425007" cy="2520804"/>
          </a:xfrm>
        </p:spPr>
        <p:txBody>
          <a:bodyPr anchor="ctr">
            <a:normAutofit/>
          </a:bodyPr>
          <a:lstStyle>
            <a:lvl1pPr marL="0" indent="0" algn="l">
              <a:buNone/>
              <a:defRPr sz="170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4311" y="1042249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/>
            <a:r>
              <a:rPr lang="en-US" sz="68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1771" y="4060615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 algn="r"/>
            <a:r>
              <a:rPr lang="en-US" sz="68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139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5029200"/>
            <a:ext cx="5425007" cy="2489520"/>
          </a:xfrm>
        </p:spPr>
        <p:txBody>
          <a:bodyPr anchor="b">
            <a:normAutofit/>
          </a:bodyPr>
          <a:lstStyle>
            <a:lvl1pPr algn="l">
              <a:defRPr sz="238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7528371"/>
            <a:ext cx="5426019" cy="1300668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063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41" y="782320"/>
            <a:ext cx="5830818" cy="4246880"/>
          </a:xfrm>
        </p:spPr>
        <p:txBody>
          <a:bodyPr anchor="ctr">
            <a:normAutofit/>
          </a:bodyPr>
          <a:lstStyle>
            <a:lvl1pPr algn="l">
              <a:defRPr sz="238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3390" y="5699760"/>
            <a:ext cx="5425007" cy="153980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7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7264400"/>
            <a:ext cx="5425006" cy="1564640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4311" y="1042249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/>
            <a:r>
              <a:rPr lang="en-US" sz="68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41771" y="4060615"/>
            <a:ext cx="388721" cy="857671"/>
          </a:xfrm>
          <a:prstGeom prst="rect">
            <a:avLst/>
          </a:prstGeom>
        </p:spPr>
        <p:txBody>
          <a:bodyPr vert="horz" lIns="77724" tIns="38862" rIns="77724" bIns="38862" rtlCol="0" anchor="ctr">
            <a:noAutofit/>
          </a:bodyPr>
          <a:lstStyle/>
          <a:p>
            <a:pPr lvl="0" algn="r"/>
            <a:r>
              <a:rPr lang="en-US" sz="68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5561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782320"/>
            <a:ext cx="6396809" cy="424688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38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3390" y="5761850"/>
            <a:ext cx="5425007" cy="122936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7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991212"/>
            <a:ext cx="5425006" cy="1837829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81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 algn="l">
              <a:defRPr sz="23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390" y="782321"/>
            <a:ext cx="5571637" cy="552591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63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81445" y="782320"/>
            <a:ext cx="1737565" cy="6482080"/>
          </a:xfrm>
        </p:spPr>
        <p:txBody>
          <a:bodyPr vert="eaVert">
            <a:normAutofit/>
          </a:bodyPr>
          <a:lstStyle>
            <a:lvl1pPr>
              <a:defRPr sz="23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3390" y="782320"/>
            <a:ext cx="4972510" cy="804672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88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90" y="782320"/>
            <a:ext cx="5571637" cy="55259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69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2905759"/>
            <a:ext cx="5442098" cy="3402472"/>
          </a:xfrm>
        </p:spPr>
        <p:txBody>
          <a:bodyPr anchor="b">
            <a:normAutofit/>
          </a:bodyPr>
          <a:lstStyle>
            <a:lvl1pPr algn="l">
              <a:defRPr sz="272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6581423"/>
            <a:ext cx="5442097" cy="2247618"/>
          </a:xfrm>
        </p:spPr>
        <p:txBody>
          <a:bodyPr anchor="t">
            <a:normAutofit/>
          </a:bodyPr>
          <a:lstStyle>
            <a:lvl1pPr marL="0" indent="0" algn="l">
              <a:buNone/>
              <a:defRPr sz="1530">
                <a:solidFill>
                  <a:schemeClr val="bg2">
                    <a:lumMod val="75000"/>
                  </a:schemeClr>
                </a:solidFill>
              </a:defRPr>
            </a:lvl1pPr>
            <a:lvl2pPr marL="38862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1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328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453390" y="782321"/>
            <a:ext cx="3357472" cy="552591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3963008" y="782320"/>
            <a:ext cx="3356002" cy="551349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1" y="782320"/>
            <a:ext cx="3159336" cy="894080"/>
          </a:xfrm>
        </p:spPr>
        <p:txBody>
          <a:bodyPr anchor="b">
            <a:noAutofit/>
          </a:bodyPr>
          <a:lstStyle>
            <a:lvl1pPr marL="0" indent="0">
              <a:buNone/>
              <a:defRPr sz="2040" b="0" cap="all">
                <a:solidFill>
                  <a:schemeClr val="tx1"/>
                </a:solidFill>
              </a:defRPr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390" y="1676401"/>
            <a:ext cx="3353647" cy="463183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26764" y="831216"/>
            <a:ext cx="3199443" cy="845184"/>
          </a:xfrm>
        </p:spPr>
        <p:txBody>
          <a:bodyPr anchor="b">
            <a:noAutofit/>
          </a:bodyPr>
          <a:lstStyle>
            <a:lvl1pPr marL="0" indent="0">
              <a:buNone/>
              <a:defRPr sz="2040" b="0" cap="all">
                <a:solidFill>
                  <a:schemeClr val="tx1"/>
                </a:solidFill>
              </a:defRPr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63008" y="1676400"/>
            <a:ext cx="3363199" cy="46194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32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</p:spPr>
        <p:txBody>
          <a:bodyPr>
            <a:normAutofit/>
          </a:bodyPr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500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335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5867" y="782320"/>
            <a:ext cx="2720340" cy="2235200"/>
          </a:xfrm>
        </p:spPr>
        <p:txBody>
          <a:bodyPr anchor="b">
            <a:normAutofit/>
          </a:bodyPr>
          <a:lstStyle>
            <a:lvl1pPr algn="l">
              <a:defRPr sz="17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389" y="782320"/>
            <a:ext cx="3772942" cy="804672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05867" y="3241043"/>
            <a:ext cx="2720340" cy="3067192"/>
          </a:xfrm>
        </p:spPr>
        <p:txBody>
          <a:bodyPr anchor="t">
            <a:normAutofit/>
          </a:bodyPr>
          <a:lstStyle>
            <a:lvl1pPr marL="0" indent="0">
              <a:buNone/>
              <a:defRPr sz="1360"/>
            </a:lvl1pPr>
            <a:lvl2pPr marL="388620" indent="0">
              <a:buNone/>
              <a:defRPr sz="1020"/>
            </a:lvl2pPr>
            <a:lvl3pPr marL="777240" indent="0">
              <a:buNone/>
              <a:defRPr sz="850"/>
            </a:lvl3pPr>
            <a:lvl4pPr marL="1165860" indent="0">
              <a:buNone/>
              <a:defRPr sz="765"/>
            </a:lvl4pPr>
            <a:lvl5pPr marL="1554480" indent="0">
              <a:buNone/>
              <a:defRPr sz="765"/>
            </a:lvl5pPr>
            <a:lvl6pPr marL="1943100" indent="0">
              <a:buNone/>
              <a:defRPr sz="765"/>
            </a:lvl6pPr>
            <a:lvl7pPr marL="2331720" indent="0">
              <a:buNone/>
              <a:defRPr sz="765"/>
            </a:lvl7pPr>
            <a:lvl8pPr marL="2720340" indent="0">
              <a:buNone/>
              <a:defRPr sz="765"/>
            </a:lvl8pPr>
            <a:lvl9pPr marL="3108960" indent="0">
              <a:buNone/>
              <a:defRPr sz="7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7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1430" y="2123440"/>
            <a:ext cx="3028769" cy="1676400"/>
          </a:xfrm>
        </p:spPr>
        <p:txBody>
          <a:bodyPr anchor="b">
            <a:normAutofit/>
          </a:bodyPr>
          <a:lstStyle>
            <a:lvl1pPr algn="l">
              <a:defRPr sz="204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47700" y="1341120"/>
            <a:ext cx="2788828" cy="704088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60"/>
            </a:lvl1pPr>
            <a:lvl2pPr marL="388620" indent="0">
              <a:buNone/>
              <a:defRPr sz="1360"/>
            </a:lvl2pPr>
            <a:lvl3pPr marL="777240" indent="0">
              <a:buNone/>
              <a:defRPr sz="1360"/>
            </a:lvl3pPr>
            <a:lvl4pPr marL="1165860" indent="0">
              <a:buNone/>
              <a:defRPr sz="1360"/>
            </a:lvl4pPr>
            <a:lvl5pPr marL="1554480" indent="0">
              <a:buNone/>
              <a:defRPr sz="1360"/>
            </a:lvl5pPr>
            <a:lvl6pPr marL="1943100" indent="0">
              <a:buNone/>
              <a:defRPr sz="1360"/>
            </a:lvl6pPr>
            <a:lvl7pPr marL="2331720" indent="0">
              <a:buNone/>
              <a:defRPr sz="1360"/>
            </a:lvl7pPr>
            <a:lvl8pPr marL="2720340" indent="0">
              <a:buNone/>
              <a:defRPr sz="1360"/>
            </a:lvl8pPr>
            <a:lvl9pPr marL="3108960" indent="0">
              <a:buNone/>
              <a:defRPr sz="136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21623" y="4023360"/>
            <a:ext cx="3029590" cy="3054773"/>
          </a:xfrm>
        </p:spPr>
        <p:txBody>
          <a:bodyPr anchor="t">
            <a:normAutofit/>
          </a:bodyPr>
          <a:lstStyle>
            <a:lvl1pPr marL="0" indent="0">
              <a:buNone/>
              <a:defRPr sz="1530"/>
            </a:lvl1pPr>
            <a:lvl2pPr marL="388620" indent="0">
              <a:buNone/>
              <a:defRPr sz="1020"/>
            </a:lvl2pPr>
            <a:lvl3pPr marL="777240" indent="0">
              <a:buNone/>
              <a:defRPr sz="850"/>
            </a:lvl3pPr>
            <a:lvl4pPr marL="1165860" indent="0">
              <a:buNone/>
              <a:defRPr sz="765"/>
            </a:lvl4pPr>
            <a:lvl5pPr marL="1554480" indent="0">
              <a:buNone/>
              <a:defRPr sz="765"/>
            </a:lvl5pPr>
            <a:lvl6pPr marL="1943100" indent="0">
              <a:buNone/>
              <a:defRPr sz="765"/>
            </a:lvl6pPr>
            <a:lvl7pPr marL="2331720" indent="0">
              <a:buNone/>
              <a:defRPr sz="765"/>
            </a:lvl7pPr>
            <a:lvl8pPr marL="2720340" indent="0">
              <a:buNone/>
              <a:defRPr sz="765"/>
            </a:lvl8pPr>
            <a:lvl9pPr marL="3108960" indent="0">
              <a:buNone/>
              <a:defRPr sz="7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3390" y="9052561"/>
            <a:ext cx="4939965" cy="53551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046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4">
                <a:lumMod val="56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670074" y="5712179"/>
            <a:ext cx="2099888" cy="3899182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390" y="6593840"/>
            <a:ext cx="5571637" cy="2235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390" y="782321"/>
            <a:ext cx="5571637" cy="5525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15708" y="9052565"/>
            <a:ext cx="1020394" cy="5355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3390" y="9052561"/>
            <a:ext cx="4939965" cy="535517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8263" y="8181768"/>
            <a:ext cx="728371" cy="9825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38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612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388620" rtl="0" eaLnBrk="1" latinLnBrk="0" hangingPunct="1">
        <a:spcBef>
          <a:spcPct val="0"/>
        </a:spcBef>
        <a:buNone/>
        <a:defRPr sz="27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42888" indent="-242888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631508" indent="-242888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3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020128" indent="-242888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311593" indent="-145733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700213" indent="-145733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13741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52603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91465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303270" indent="-194310" algn="l" defTabSz="388620" rtl="0" eaLnBrk="1" latinLnBrk="0" hangingPunct="1">
        <a:spcBef>
          <a:spcPct val="20000"/>
        </a:spcBef>
        <a:spcAft>
          <a:spcPts val="51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9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38862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hogrefe@H2productions.co" TargetMode="External"/><Relationship Id="rId2" Type="http://schemas.openxmlformats.org/officeDocument/2006/relationships/hyperlink" Target="mailto:ssalmon@h2productions.c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CB710-934F-4B7F-B22A-665C5CE4E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205" y="1314247"/>
            <a:ext cx="6279989" cy="283788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b="1" dirty="0"/>
              <a:t>Building for the Future of downtown Sandusky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3D05C-FB9E-4D1E-8F97-B0289B3FA4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342" y="7198784"/>
            <a:ext cx="3431757" cy="2223045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 Prospectus for Potential Commercial Tenants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6/25/2023 version</a:t>
            </a:r>
          </a:p>
        </p:txBody>
      </p:sp>
      <p:pic>
        <p:nvPicPr>
          <p:cNvPr id="6" name="Picture 5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7C172B81-E258-4A1D-865D-30CE9A990B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40"/>
          <a:stretch/>
        </p:blipFill>
        <p:spPr>
          <a:xfrm>
            <a:off x="4633663" y="8042650"/>
            <a:ext cx="2695224" cy="1036056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75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C42811-B078-DC83-C319-15D565FA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38" y="3182309"/>
            <a:ext cx="6519219" cy="36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55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719"/>
            <a:ext cx="7772400" cy="15237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err="1"/>
              <a:t>RentAL</a:t>
            </a:r>
            <a:r>
              <a:rPr lang="en-US" sz="3200" b="1" dirty="0"/>
              <a:t> Terms</a:t>
            </a:r>
            <a:br>
              <a:rPr lang="en-US" sz="3200" b="1" dirty="0"/>
            </a:br>
            <a:r>
              <a:rPr lang="en-US" sz="2000" b="1" dirty="0"/>
              <a:t>contact h2 Property Management-419-502-0200</a:t>
            </a:r>
            <a:br>
              <a:rPr lang="en-US" sz="20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6E62-DD21-4E5E-8730-E546F9C6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72" y="2005588"/>
            <a:ext cx="6739678" cy="7947163"/>
          </a:xfrm>
        </p:spPr>
        <p:txBody>
          <a:bodyPr>
            <a:normAutofit fontScale="92500"/>
          </a:bodyPr>
          <a:lstStyle/>
          <a:p>
            <a:r>
              <a:rPr lang="en-US" sz="2600" b="1" dirty="0">
                <a:solidFill>
                  <a:schemeClr val="tx1"/>
                </a:solidFill>
              </a:rPr>
              <a:t>Hogrefe Building   156 Columbus Ave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$19/sf  Base Rent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Includes $50/sf Tenant Improvement credit</a:t>
            </a:r>
          </a:p>
          <a:p>
            <a:pPr lvl="2"/>
            <a:r>
              <a:rPr lang="en-US" sz="2200" b="1" dirty="0">
                <a:solidFill>
                  <a:schemeClr val="tx1"/>
                </a:solidFill>
              </a:rPr>
              <a:t>More improvement money available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NNN expenses estimated at $0.40/sf/month.  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10 and 20 year leases available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Shorter leases possible</a:t>
            </a:r>
          </a:p>
          <a:p>
            <a:endParaRPr lang="en-US" sz="2500" b="1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chemeClr val="tx1"/>
                </a:solidFill>
              </a:rPr>
              <a:t>Shoreline Building   225 W. Water Street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$16/sf  Base Rent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Includes $10/sf Tenant Improvement credit</a:t>
            </a:r>
          </a:p>
          <a:p>
            <a:pPr lvl="2"/>
            <a:r>
              <a:rPr lang="en-US" sz="2200" b="1" dirty="0">
                <a:solidFill>
                  <a:schemeClr val="tx1"/>
                </a:solidFill>
              </a:rPr>
              <a:t>More improvement money available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NNN expenses estimated at &lt;$0.40/sf/month.  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5-10 year leases available</a:t>
            </a:r>
          </a:p>
          <a:p>
            <a:pPr lvl="1"/>
            <a:r>
              <a:rPr lang="en-US" sz="2200" b="1" dirty="0">
                <a:solidFill>
                  <a:schemeClr val="tx1"/>
                </a:solidFill>
              </a:rPr>
              <a:t>longer leases possible</a:t>
            </a:r>
          </a:p>
          <a:p>
            <a:pPr lvl="1"/>
            <a:endParaRPr lang="en-US" sz="2300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marL="38862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93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719"/>
            <a:ext cx="7772400" cy="15237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Rental Terms</a:t>
            </a:r>
            <a:br>
              <a:rPr lang="en-US" sz="3200" b="1" dirty="0"/>
            </a:br>
            <a:r>
              <a:rPr lang="en-US" sz="2000" b="1" dirty="0"/>
              <a:t>contact h2 Property Management-419-502-0200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6E62-DD21-4E5E-8730-E546F9C6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72" y="2005588"/>
            <a:ext cx="6739678" cy="7947163"/>
          </a:xfrm>
        </p:spPr>
        <p:txBody>
          <a:bodyPr>
            <a:normAutofit fontScale="92500" lnSpcReduction="20000"/>
          </a:bodyPr>
          <a:lstStyle/>
          <a:p>
            <a:endParaRPr lang="en-US" sz="25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Schmidt Building  246 E. Market St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$14/sf  Base Rent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Includes $10/sf Tenant Improvement credit</a:t>
            </a:r>
          </a:p>
          <a:p>
            <a:pPr lvl="2"/>
            <a:r>
              <a:rPr lang="en-US" sz="2400" b="1" dirty="0">
                <a:solidFill>
                  <a:schemeClr val="tx1"/>
                </a:solidFill>
              </a:rPr>
              <a:t>More improvement money available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NNN expenses estimated at &lt;$0.40/sf/month. 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5-10 year leases available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longer leases possible</a:t>
            </a:r>
          </a:p>
          <a:p>
            <a:pPr lvl="1"/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Lea Building  172 E. Market St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$12-14/sf  Base Rent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Includes $10/sf Tenant Improvement credit</a:t>
            </a:r>
          </a:p>
          <a:p>
            <a:pPr lvl="2"/>
            <a:r>
              <a:rPr lang="en-US" sz="2400" b="1" dirty="0">
                <a:solidFill>
                  <a:schemeClr val="tx1"/>
                </a:solidFill>
              </a:rPr>
              <a:t>More improvement money available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NNN expenses estimated at &lt;$0.40/sf/month.  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5-10 year leases available</a:t>
            </a:r>
          </a:p>
          <a:p>
            <a:pPr lvl="1"/>
            <a:r>
              <a:rPr lang="en-US" sz="2400" b="1" dirty="0">
                <a:solidFill>
                  <a:schemeClr val="tx1"/>
                </a:solidFill>
              </a:rPr>
              <a:t>longer leases possible</a:t>
            </a: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marL="38862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251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4719"/>
            <a:ext cx="7772400" cy="15237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Rental Terms</a:t>
            </a:r>
            <a:br>
              <a:rPr lang="en-US" sz="3200" b="1" dirty="0"/>
            </a:br>
            <a:r>
              <a:rPr lang="en-US" sz="2000" b="1" dirty="0"/>
              <a:t>contact h2 Property Management-419-502-0200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6E62-DD21-4E5E-8730-E546F9C6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872" y="1728498"/>
            <a:ext cx="6509346" cy="4713866"/>
          </a:xfrm>
        </p:spPr>
        <p:txBody>
          <a:bodyPr>
            <a:normAutofit/>
          </a:bodyPr>
          <a:lstStyle/>
          <a:p>
            <a:endParaRPr lang="en-US" sz="2500" b="1" dirty="0">
              <a:solidFill>
                <a:schemeClr val="tx1"/>
              </a:solidFill>
            </a:endParaRPr>
          </a:p>
          <a:p>
            <a:r>
              <a:rPr lang="en-US" sz="2400" b="1" dirty="0">
                <a:solidFill>
                  <a:schemeClr val="tx1"/>
                </a:solidFill>
              </a:rPr>
              <a:t>Marketplace Downtown 133 E. Market St.</a:t>
            </a:r>
          </a:p>
          <a:p>
            <a:r>
              <a:rPr lang="en-US" sz="2400" b="1" dirty="0">
                <a:solidFill>
                  <a:schemeClr val="tx1"/>
                </a:solidFill>
              </a:rPr>
              <a:t>Inside the MARKETPLACE  DOWNTOWN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$10-$16/sf  Base Rent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$10/sf Tenant Improvement credit could be available.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Triple Net and Utilities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NNN expenses estimated at &lt;$0.40/sf/month. 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5-10 year leases available</a:t>
            </a:r>
          </a:p>
          <a:p>
            <a:pPr lvl="1"/>
            <a:r>
              <a:rPr lang="en-US" sz="2000" b="1" dirty="0">
                <a:solidFill>
                  <a:schemeClr val="tx1"/>
                </a:solidFill>
              </a:rPr>
              <a:t>longer leases possible</a:t>
            </a:r>
          </a:p>
          <a:p>
            <a:pPr lvl="1"/>
            <a:endParaRPr lang="en-US" sz="2800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lvl="1"/>
            <a:endParaRPr lang="en-US" b="1" dirty="0">
              <a:solidFill>
                <a:schemeClr val="tx1"/>
              </a:solidFill>
            </a:endParaRPr>
          </a:p>
          <a:p>
            <a:pPr marL="38862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7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260" y="874641"/>
            <a:ext cx="6877879" cy="15237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66E62-DD21-4E5E-8730-E546F9C6F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672" y="2122714"/>
            <a:ext cx="5787331" cy="5021450"/>
          </a:xfrm>
        </p:spPr>
        <p:txBody>
          <a:bodyPr>
            <a:normAutofit fontScale="92500" lnSpcReduction="10000"/>
          </a:bodyPr>
          <a:lstStyle/>
          <a:p>
            <a:pPr marL="777240" lvl="2" indent="0">
              <a:buNone/>
            </a:pPr>
            <a:endParaRPr lang="en-US" sz="1660" b="1" dirty="0">
              <a:solidFill>
                <a:schemeClr val="bg1"/>
              </a:solidFill>
            </a:endParaRPr>
          </a:p>
          <a:p>
            <a:pPr marL="388620" lvl="1" indent="0">
              <a:buNone/>
            </a:pPr>
            <a:endParaRPr lang="en-US" sz="183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H2 Property Management, LLC</a:t>
            </a:r>
          </a:p>
          <a:p>
            <a:pPr lvl="1"/>
            <a:r>
              <a:rPr lang="en-US" sz="1830" b="1" dirty="0">
                <a:solidFill>
                  <a:schemeClr val="tx1"/>
                </a:solidFill>
              </a:rPr>
              <a:t>Main Contact: Sharon Salmon</a:t>
            </a:r>
          </a:p>
          <a:p>
            <a:pPr lvl="2"/>
            <a:r>
              <a:rPr lang="en-US" sz="1660" b="1" u="sng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ssalmon@h2productions.co</a:t>
            </a:r>
            <a:endParaRPr lang="en-US" sz="1660" b="1" u="sng" dirty="0">
              <a:solidFill>
                <a:srgbClr val="002060"/>
              </a:solidFill>
            </a:endParaRPr>
          </a:p>
          <a:p>
            <a:pPr lvl="2"/>
            <a:r>
              <a:rPr lang="en-US" sz="1660" b="1" dirty="0">
                <a:solidFill>
                  <a:schemeClr val="tx1"/>
                </a:solidFill>
              </a:rPr>
              <a:t>419-502-0200 office</a:t>
            </a:r>
          </a:p>
          <a:p>
            <a:pPr lvl="2"/>
            <a:r>
              <a:rPr lang="en-US" sz="1660" b="1" dirty="0">
                <a:solidFill>
                  <a:schemeClr val="tx1"/>
                </a:solidFill>
              </a:rPr>
              <a:t>419-370-1037 cell</a:t>
            </a:r>
          </a:p>
          <a:p>
            <a:pPr lvl="2"/>
            <a:r>
              <a:rPr lang="en-US" sz="1660" b="1" dirty="0">
                <a:solidFill>
                  <a:schemeClr val="tx1"/>
                </a:solidFill>
              </a:rPr>
              <a:t>152 Columbus Ave.  Sandusky, OH  44870</a:t>
            </a:r>
          </a:p>
          <a:p>
            <a:pPr marL="777240" lvl="2" indent="0">
              <a:buNone/>
            </a:pPr>
            <a:endParaRPr lang="en-US" sz="1660" b="1" dirty="0">
              <a:solidFill>
                <a:schemeClr val="tx1"/>
              </a:solidFill>
            </a:endParaRPr>
          </a:p>
          <a:p>
            <a:pPr lvl="2"/>
            <a:endParaRPr lang="en-US" sz="1660" b="1" dirty="0">
              <a:solidFill>
                <a:schemeClr val="tx1"/>
              </a:solidFill>
            </a:endParaRPr>
          </a:p>
          <a:p>
            <a:r>
              <a:rPr lang="en-US" sz="2000" b="1" dirty="0">
                <a:solidFill>
                  <a:schemeClr val="tx1"/>
                </a:solidFill>
              </a:rPr>
              <a:t>H2 Property Holdings, LLC</a:t>
            </a:r>
          </a:p>
          <a:p>
            <a:pPr lvl="1"/>
            <a:r>
              <a:rPr lang="en-US" sz="1830" b="1" dirty="0">
                <a:solidFill>
                  <a:schemeClr val="tx1"/>
                </a:solidFill>
              </a:rPr>
              <a:t>Main Contact: Richard Hogrefe, Ph.D.</a:t>
            </a:r>
          </a:p>
          <a:p>
            <a:pPr lvl="2"/>
            <a:r>
              <a:rPr lang="en-US" sz="1660" b="1" dirty="0">
                <a:solidFill>
                  <a:srgbClr val="0D2E4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rhogrefe@H2productions.</a:t>
            </a:r>
            <a:r>
              <a:rPr lang="en-US" sz="1660" b="1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</a:t>
            </a:r>
            <a:endParaRPr lang="en-US" sz="1660" b="1" dirty="0">
              <a:solidFill>
                <a:srgbClr val="002060"/>
              </a:solidFill>
            </a:endParaRPr>
          </a:p>
          <a:p>
            <a:pPr lvl="2"/>
            <a:r>
              <a:rPr lang="en-US" sz="1660" b="1" u="sng" dirty="0">
                <a:solidFill>
                  <a:srgbClr val="002060"/>
                </a:solidFill>
              </a:rPr>
              <a:t>mhogrefe@h2productions.co</a:t>
            </a:r>
          </a:p>
          <a:p>
            <a:pPr lvl="2"/>
            <a:endParaRPr lang="en-US" sz="1660" b="1" dirty="0">
              <a:solidFill>
                <a:schemeClr val="tx1"/>
              </a:solidFill>
            </a:endParaRP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9C049476-DC44-48F0-87FC-353FB497F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840"/>
          <a:stretch/>
        </p:blipFill>
        <p:spPr>
          <a:xfrm>
            <a:off x="1717094" y="7436049"/>
            <a:ext cx="3659884" cy="1406876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86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1F579-F549-1B45-8C9C-047C31DD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381" y="206586"/>
            <a:ext cx="5571637" cy="2235200"/>
          </a:xfrm>
        </p:spPr>
        <p:txBody>
          <a:bodyPr/>
          <a:lstStyle/>
          <a:p>
            <a:pPr algn="ctr"/>
            <a:r>
              <a:rPr lang="en-US" b="1" dirty="0"/>
              <a:t>Downtown Sandusky Highlights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53F08-7EEA-F741-A3CD-08E890CA4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4457" y="2628053"/>
            <a:ext cx="5571637" cy="552591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300" b="1" i="1" dirty="0">
                <a:solidFill>
                  <a:schemeClr val="tx1"/>
                </a:solidFill>
              </a:rPr>
              <a:t>2019 And 2023 Voted Best Coastal Town in America USA today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of Cedar Point (3.7 miles away) more than 3 million visitors a year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Kelly’s Island and Put-In -Bay (ferry access daily)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Canada’s Pelee Island (daily trips)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Goodtime and Jet Express Cruise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Iron Man 2022 &amp; 2023 host city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Jackson Street Pier including the Summer Concert Series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DORA zoned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Neighboring district of the Sports Force Park at Cedar Point Sports Center (3.8 miles away)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Marketplace Downtown- Eat-Drink- Shop-Play all in 1 location.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F7DC1C51-51E4-B04A-9719-80C4DA3AE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840"/>
          <a:stretch/>
        </p:blipFill>
        <p:spPr>
          <a:xfrm>
            <a:off x="2056257" y="7774716"/>
            <a:ext cx="3659884" cy="1406876"/>
          </a:xfrm>
          <a:prstGeom prst="rect">
            <a:avLst/>
          </a:prstGeom>
          <a:effectLst>
            <a:outerShdw blurRad="50800" dist="50800" dir="5400000" algn="ctr" rotWithShape="0">
              <a:schemeClr val="accent4">
                <a:lumMod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115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49BD-0230-4752-94EC-85912138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913365"/>
            <a:ext cx="6931186" cy="1390656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/>
            </a:br>
            <a:r>
              <a:rPr lang="en-US" sz="3200" b="1" dirty="0"/>
              <a:t>exclusive locations in the Heart of </a:t>
            </a:r>
            <a:br>
              <a:rPr lang="en-US" sz="3200" b="1" dirty="0"/>
            </a:br>
            <a:r>
              <a:rPr lang="en-US" sz="3200" b="1" dirty="0"/>
              <a:t>Downtown Sandusky</a:t>
            </a:r>
            <a:br>
              <a:rPr lang="en-US" sz="3200" b="1" dirty="0"/>
            </a:br>
            <a:br>
              <a:rPr lang="en-US" sz="3200" b="1" dirty="0"/>
            </a:br>
            <a:endParaRPr lang="en-US" sz="20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C638DD-C5EA-4239-B1D0-6377975C28C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340914"/>
            <a:ext cx="7217607" cy="5205155"/>
            <a:chOff x="184404" y="-2031"/>
            <a:chExt cx="15984447" cy="11527577"/>
          </a:xfrm>
        </p:grpSpPr>
        <p:sp>
          <p:nvSpPr>
            <p:cNvPr id="4" name="Shape 9">
              <a:extLst>
                <a:ext uri="{FF2B5EF4-FFF2-40B4-BE49-F238E27FC236}">
                  <a16:creationId xmlns:a16="http://schemas.microsoft.com/office/drawing/2014/main" id="{842D2422-5111-4353-A24E-B9A88B0225EF}"/>
                </a:ext>
              </a:extLst>
            </p:cNvPr>
            <p:cNvSpPr/>
            <p:nvPr/>
          </p:nvSpPr>
          <p:spPr>
            <a:xfrm>
              <a:off x="11000232" y="7379831"/>
              <a:ext cx="20574" cy="31381"/>
            </a:xfrm>
            <a:custGeom>
              <a:avLst/>
              <a:gdLst/>
              <a:ahLst/>
              <a:cxnLst/>
              <a:rect l="0" t="0" r="0" b="0"/>
              <a:pathLst>
                <a:path w="20574" h="31381">
                  <a:moveTo>
                    <a:pt x="20574" y="0"/>
                  </a:moveTo>
                  <a:lnTo>
                    <a:pt x="20574" y="6222"/>
                  </a:lnTo>
                  <a:lnTo>
                    <a:pt x="12763" y="7759"/>
                  </a:lnTo>
                  <a:cubicBezTo>
                    <a:pt x="10286" y="9283"/>
                    <a:pt x="9144" y="11569"/>
                    <a:pt x="9144" y="14617"/>
                  </a:cubicBezTo>
                  <a:cubicBezTo>
                    <a:pt x="9144" y="17666"/>
                    <a:pt x="10668" y="19189"/>
                    <a:pt x="12192" y="20713"/>
                  </a:cubicBezTo>
                  <a:cubicBezTo>
                    <a:pt x="13715" y="22237"/>
                    <a:pt x="15239" y="23761"/>
                    <a:pt x="18287" y="23761"/>
                  </a:cubicBezTo>
                  <a:lnTo>
                    <a:pt x="20574" y="22846"/>
                  </a:lnTo>
                  <a:lnTo>
                    <a:pt x="20574" y="29857"/>
                  </a:lnTo>
                  <a:lnTo>
                    <a:pt x="16764" y="31381"/>
                  </a:lnTo>
                  <a:cubicBezTo>
                    <a:pt x="12192" y="31381"/>
                    <a:pt x="9144" y="29857"/>
                    <a:pt x="4572" y="26809"/>
                  </a:cubicBezTo>
                  <a:cubicBezTo>
                    <a:pt x="1523" y="23761"/>
                    <a:pt x="0" y="20713"/>
                    <a:pt x="0" y="16141"/>
                  </a:cubicBezTo>
                  <a:cubicBezTo>
                    <a:pt x="0" y="10044"/>
                    <a:pt x="3048" y="6997"/>
                    <a:pt x="6096" y="3949"/>
                  </a:cubicBezTo>
                  <a:lnTo>
                    <a:pt x="205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" name="Shape 10">
              <a:extLst>
                <a:ext uri="{FF2B5EF4-FFF2-40B4-BE49-F238E27FC236}">
                  <a16:creationId xmlns:a16="http://schemas.microsoft.com/office/drawing/2014/main" id="{469BBCB0-4679-4246-9688-3FBF338310D8}"/>
                </a:ext>
              </a:extLst>
            </p:cNvPr>
            <p:cNvSpPr/>
            <p:nvPr/>
          </p:nvSpPr>
          <p:spPr>
            <a:xfrm>
              <a:off x="11001756" y="7359524"/>
              <a:ext cx="19051" cy="13588"/>
            </a:xfrm>
            <a:custGeom>
              <a:avLst/>
              <a:gdLst/>
              <a:ahLst/>
              <a:cxnLst/>
              <a:rect l="0" t="0" r="0" b="0"/>
              <a:pathLst>
                <a:path w="19051" h="13588">
                  <a:moveTo>
                    <a:pt x="19051" y="0"/>
                  </a:moveTo>
                  <a:lnTo>
                    <a:pt x="19051" y="6272"/>
                  </a:lnTo>
                  <a:lnTo>
                    <a:pt x="12192" y="9017"/>
                  </a:lnTo>
                  <a:cubicBezTo>
                    <a:pt x="9144" y="10540"/>
                    <a:pt x="9144" y="12064"/>
                    <a:pt x="9144" y="13588"/>
                  </a:cubicBezTo>
                  <a:lnTo>
                    <a:pt x="0" y="13588"/>
                  </a:lnTo>
                  <a:cubicBezTo>
                    <a:pt x="0" y="12064"/>
                    <a:pt x="1525" y="9017"/>
                    <a:pt x="3049" y="7493"/>
                  </a:cubicBezTo>
                  <a:cubicBezTo>
                    <a:pt x="4573" y="4445"/>
                    <a:pt x="7620" y="2920"/>
                    <a:pt x="10668" y="1396"/>
                  </a:cubicBezTo>
                  <a:lnTo>
                    <a:pt x="190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" name="Shape 11">
              <a:extLst>
                <a:ext uri="{FF2B5EF4-FFF2-40B4-BE49-F238E27FC236}">
                  <a16:creationId xmlns:a16="http://schemas.microsoft.com/office/drawing/2014/main" id="{161EA01E-C1D0-4472-9978-071AD8756BA6}"/>
                </a:ext>
              </a:extLst>
            </p:cNvPr>
            <p:cNvSpPr/>
            <p:nvPr/>
          </p:nvSpPr>
          <p:spPr>
            <a:xfrm>
              <a:off x="10919461" y="7359397"/>
              <a:ext cx="70104" cy="50292"/>
            </a:xfrm>
            <a:custGeom>
              <a:avLst/>
              <a:gdLst/>
              <a:ahLst/>
              <a:cxnLst/>
              <a:rect l="0" t="0" r="0" b="0"/>
              <a:pathLst>
                <a:path w="70104" h="50292">
                  <a:moveTo>
                    <a:pt x="0" y="0"/>
                  </a:moveTo>
                  <a:lnTo>
                    <a:pt x="7620" y="0"/>
                  </a:lnTo>
                  <a:lnTo>
                    <a:pt x="7620" y="6095"/>
                  </a:lnTo>
                  <a:cubicBezTo>
                    <a:pt x="12192" y="1523"/>
                    <a:pt x="16763" y="0"/>
                    <a:pt x="22859" y="0"/>
                  </a:cubicBezTo>
                  <a:cubicBezTo>
                    <a:pt x="30480" y="0"/>
                    <a:pt x="35051" y="1523"/>
                    <a:pt x="36576" y="7620"/>
                  </a:cubicBezTo>
                  <a:cubicBezTo>
                    <a:pt x="38100" y="4572"/>
                    <a:pt x="41148" y="3047"/>
                    <a:pt x="44195" y="1523"/>
                  </a:cubicBezTo>
                  <a:cubicBezTo>
                    <a:pt x="45720" y="0"/>
                    <a:pt x="48768" y="0"/>
                    <a:pt x="53339" y="0"/>
                  </a:cubicBezTo>
                  <a:cubicBezTo>
                    <a:pt x="64008" y="0"/>
                    <a:pt x="70104" y="4572"/>
                    <a:pt x="70104" y="16763"/>
                  </a:cubicBezTo>
                  <a:lnTo>
                    <a:pt x="70104" y="50292"/>
                  </a:lnTo>
                  <a:lnTo>
                    <a:pt x="60959" y="50292"/>
                  </a:lnTo>
                  <a:lnTo>
                    <a:pt x="60959" y="16763"/>
                  </a:lnTo>
                  <a:cubicBezTo>
                    <a:pt x="60959" y="13715"/>
                    <a:pt x="60959" y="10668"/>
                    <a:pt x="59436" y="9144"/>
                  </a:cubicBezTo>
                  <a:cubicBezTo>
                    <a:pt x="56387" y="7620"/>
                    <a:pt x="54863" y="6095"/>
                    <a:pt x="50292" y="6095"/>
                  </a:cubicBezTo>
                  <a:cubicBezTo>
                    <a:pt x="47244" y="6095"/>
                    <a:pt x="44195" y="7620"/>
                    <a:pt x="42672" y="9144"/>
                  </a:cubicBezTo>
                  <a:cubicBezTo>
                    <a:pt x="41148" y="10668"/>
                    <a:pt x="39623" y="13715"/>
                    <a:pt x="39623" y="16763"/>
                  </a:cubicBezTo>
                  <a:lnTo>
                    <a:pt x="39623" y="50292"/>
                  </a:lnTo>
                  <a:lnTo>
                    <a:pt x="30480" y="50292"/>
                  </a:lnTo>
                  <a:lnTo>
                    <a:pt x="30480" y="18287"/>
                  </a:lnTo>
                  <a:cubicBezTo>
                    <a:pt x="30480" y="10668"/>
                    <a:pt x="27431" y="6095"/>
                    <a:pt x="19811" y="6095"/>
                  </a:cubicBezTo>
                  <a:cubicBezTo>
                    <a:pt x="13715" y="6095"/>
                    <a:pt x="10668" y="9144"/>
                    <a:pt x="7620" y="13715"/>
                  </a:cubicBezTo>
                  <a:lnTo>
                    <a:pt x="7620" y="50292"/>
                  </a:lnTo>
                  <a:lnTo>
                    <a:pt x="0" y="5029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" name="Shape 544">
              <a:extLst>
                <a:ext uri="{FF2B5EF4-FFF2-40B4-BE49-F238E27FC236}">
                  <a16:creationId xmlns:a16="http://schemas.microsoft.com/office/drawing/2014/main" id="{00A5814C-DEEF-4584-9493-2780CCF01012}"/>
                </a:ext>
              </a:extLst>
            </p:cNvPr>
            <p:cNvSpPr/>
            <p:nvPr/>
          </p:nvSpPr>
          <p:spPr>
            <a:xfrm>
              <a:off x="10895076" y="7342632"/>
              <a:ext cx="9144" cy="67056"/>
            </a:xfrm>
            <a:custGeom>
              <a:avLst/>
              <a:gdLst/>
              <a:ahLst/>
              <a:cxnLst/>
              <a:rect l="0" t="0" r="0" b="0"/>
              <a:pathLst>
                <a:path w="9144" h="67056">
                  <a:moveTo>
                    <a:pt x="0" y="0"/>
                  </a:moveTo>
                  <a:lnTo>
                    <a:pt x="9144" y="0"/>
                  </a:lnTo>
                  <a:lnTo>
                    <a:pt x="9144" y="67056"/>
                  </a:lnTo>
                  <a:lnTo>
                    <a:pt x="0" y="67056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" name="Shape 13">
              <a:extLst>
                <a:ext uri="{FF2B5EF4-FFF2-40B4-BE49-F238E27FC236}">
                  <a16:creationId xmlns:a16="http://schemas.microsoft.com/office/drawing/2014/main" id="{094B4782-2C30-403C-8479-921883F0A0F1}"/>
                </a:ext>
              </a:extLst>
            </p:cNvPr>
            <p:cNvSpPr/>
            <p:nvPr/>
          </p:nvSpPr>
          <p:spPr>
            <a:xfrm>
              <a:off x="11053572" y="7415784"/>
              <a:ext cx="19050" cy="13498"/>
            </a:xfrm>
            <a:custGeom>
              <a:avLst/>
              <a:gdLst/>
              <a:ahLst/>
              <a:cxnLst/>
              <a:rect l="0" t="0" r="0" b="0"/>
              <a:pathLst>
                <a:path w="19050" h="13498">
                  <a:moveTo>
                    <a:pt x="4572" y="0"/>
                  </a:moveTo>
                  <a:cubicBezTo>
                    <a:pt x="9144" y="4572"/>
                    <a:pt x="13715" y="6097"/>
                    <a:pt x="18289" y="6097"/>
                  </a:cubicBezTo>
                  <a:lnTo>
                    <a:pt x="19050" y="5879"/>
                  </a:lnTo>
                  <a:lnTo>
                    <a:pt x="19050" y="13498"/>
                  </a:lnTo>
                  <a:lnTo>
                    <a:pt x="9144" y="10668"/>
                  </a:lnTo>
                  <a:cubicBezTo>
                    <a:pt x="4572" y="9144"/>
                    <a:pt x="3048" y="7620"/>
                    <a:pt x="0" y="4572"/>
                  </a:cubicBezTo>
                  <a:lnTo>
                    <a:pt x="457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9" name="Shape 14">
              <a:extLst>
                <a:ext uri="{FF2B5EF4-FFF2-40B4-BE49-F238E27FC236}">
                  <a16:creationId xmlns:a16="http://schemas.microsoft.com/office/drawing/2014/main" id="{692ADA2E-7B8D-4325-BCA9-153AD627124F}"/>
                </a:ext>
              </a:extLst>
            </p:cNvPr>
            <p:cNvSpPr/>
            <p:nvPr/>
          </p:nvSpPr>
          <p:spPr>
            <a:xfrm>
              <a:off x="11052048" y="7359397"/>
              <a:ext cx="20574" cy="51815"/>
            </a:xfrm>
            <a:custGeom>
              <a:avLst/>
              <a:gdLst/>
              <a:ahLst/>
              <a:cxnLst/>
              <a:rect l="0" t="0" r="0" b="0"/>
              <a:pathLst>
                <a:path w="20574" h="51815">
                  <a:moveTo>
                    <a:pt x="19813" y="0"/>
                  </a:moveTo>
                  <a:lnTo>
                    <a:pt x="20574" y="338"/>
                  </a:lnTo>
                  <a:lnTo>
                    <a:pt x="20574" y="6603"/>
                  </a:lnTo>
                  <a:lnTo>
                    <a:pt x="12192" y="12192"/>
                  </a:lnTo>
                  <a:cubicBezTo>
                    <a:pt x="9144" y="15239"/>
                    <a:pt x="7620" y="19811"/>
                    <a:pt x="7620" y="25907"/>
                  </a:cubicBezTo>
                  <a:cubicBezTo>
                    <a:pt x="7620" y="32003"/>
                    <a:pt x="9144" y="36575"/>
                    <a:pt x="12192" y="39623"/>
                  </a:cubicBezTo>
                  <a:lnTo>
                    <a:pt x="20574" y="43814"/>
                  </a:lnTo>
                  <a:lnTo>
                    <a:pt x="20574" y="51477"/>
                  </a:lnTo>
                  <a:lnTo>
                    <a:pt x="19813" y="51815"/>
                  </a:lnTo>
                  <a:cubicBezTo>
                    <a:pt x="13717" y="51815"/>
                    <a:pt x="9144" y="48768"/>
                    <a:pt x="4572" y="44195"/>
                  </a:cubicBezTo>
                  <a:cubicBezTo>
                    <a:pt x="1524" y="39623"/>
                    <a:pt x="0" y="33527"/>
                    <a:pt x="0" y="24384"/>
                  </a:cubicBezTo>
                  <a:cubicBezTo>
                    <a:pt x="0" y="16763"/>
                    <a:pt x="1524" y="10668"/>
                    <a:pt x="4572" y="6095"/>
                  </a:cubicBezTo>
                  <a:cubicBezTo>
                    <a:pt x="9144" y="1523"/>
                    <a:pt x="13717" y="0"/>
                    <a:pt x="198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0" name="Shape 15">
              <a:extLst>
                <a:ext uri="{FF2B5EF4-FFF2-40B4-BE49-F238E27FC236}">
                  <a16:creationId xmlns:a16="http://schemas.microsoft.com/office/drawing/2014/main" id="{E4B91D76-31F1-4E85-8456-3EFDDF846C95}"/>
                </a:ext>
              </a:extLst>
            </p:cNvPr>
            <p:cNvSpPr/>
            <p:nvPr/>
          </p:nvSpPr>
          <p:spPr>
            <a:xfrm>
              <a:off x="11020806" y="7359397"/>
              <a:ext cx="20574" cy="50292"/>
            </a:xfrm>
            <a:custGeom>
              <a:avLst/>
              <a:gdLst/>
              <a:ahLst/>
              <a:cxnLst/>
              <a:rect l="0" t="0" r="0" b="0"/>
              <a:pathLst>
                <a:path w="20574" h="50292">
                  <a:moveTo>
                    <a:pt x="762" y="0"/>
                  </a:moveTo>
                  <a:cubicBezTo>
                    <a:pt x="6858" y="0"/>
                    <a:pt x="11430" y="1523"/>
                    <a:pt x="14477" y="3047"/>
                  </a:cubicBezTo>
                  <a:cubicBezTo>
                    <a:pt x="17526" y="6095"/>
                    <a:pt x="19049" y="10668"/>
                    <a:pt x="19049" y="15239"/>
                  </a:cubicBezTo>
                  <a:lnTo>
                    <a:pt x="19049" y="38100"/>
                  </a:lnTo>
                  <a:cubicBezTo>
                    <a:pt x="19049" y="42672"/>
                    <a:pt x="20574" y="47244"/>
                    <a:pt x="20574" y="50292"/>
                  </a:cubicBezTo>
                  <a:lnTo>
                    <a:pt x="12954" y="50292"/>
                  </a:lnTo>
                  <a:cubicBezTo>
                    <a:pt x="11430" y="48768"/>
                    <a:pt x="11430" y="47244"/>
                    <a:pt x="11430" y="45720"/>
                  </a:cubicBezTo>
                  <a:lnTo>
                    <a:pt x="0" y="50292"/>
                  </a:lnTo>
                  <a:lnTo>
                    <a:pt x="0" y="43280"/>
                  </a:lnTo>
                  <a:lnTo>
                    <a:pt x="5334" y="41147"/>
                  </a:lnTo>
                  <a:cubicBezTo>
                    <a:pt x="8381" y="39623"/>
                    <a:pt x="9906" y="38100"/>
                    <a:pt x="11430" y="36575"/>
                  </a:cubicBezTo>
                  <a:lnTo>
                    <a:pt x="11430" y="25907"/>
                  </a:lnTo>
                  <a:lnTo>
                    <a:pt x="3809" y="25907"/>
                  </a:lnTo>
                  <a:lnTo>
                    <a:pt x="0" y="26657"/>
                  </a:lnTo>
                  <a:lnTo>
                    <a:pt x="0" y="20434"/>
                  </a:lnTo>
                  <a:lnTo>
                    <a:pt x="2285" y="19811"/>
                  </a:lnTo>
                  <a:lnTo>
                    <a:pt x="11430" y="19811"/>
                  </a:lnTo>
                  <a:lnTo>
                    <a:pt x="11430" y="16763"/>
                  </a:lnTo>
                  <a:cubicBezTo>
                    <a:pt x="11430" y="13715"/>
                    <a:pt x="9906" y="10668"/>
                    <a:pt x="8381" y="9144"/>
                  </a:cubicBezTo>
                  <a:cubicBezTo>
                    <a:pt x="6858" y="7620"/>
                    <a:pt x="3809" y="6095"/>
                    <a:pt x="762" y="6095"/>
                  </a:cubicBezTo>
                  <a:lnTo>
                    <a:pt x="0" y="6400"/>
                  </a:lnTo>
                  <a:lnTo>
                    <a:pt x="0" y="127"/>
                  </a:lnTo>
                  <a:lnTo>
                    <a:pt x="7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1" name="Shape 16">
              <a:extLst>
                <a:ext uri="{FF2B5EF4-FFF2-40B4-BE49-F238E27FC236}">
                  <a16:creationId xmlns:a16="http://schemas.microsoft.com/office/drawing/2014/main" id="{364EAB67-1491-4AE5-BB39-4D982939BCC7}"/>
                </a:ext>
              </a:extLst>
            </p:cNvPr>
            <p:cNvSpPr/>
            <p:nvPr/>
          </p:nvSpPr>
          <p:spPr>
            <a:xfrm>
              <a:off x="11105387" y="7359615"/>
              <a:ext cx="20575" cy="50558"/>
            </a:xfrm>
            <a:custGeom>
              <a:avLst/>
              <a:gdLst/>
              <a:ahLst/>
              <a:cxnLst/>
              <a:rect l="0" t="0" r="0" b="0"/>
              <a:pathLst>
                <a:path w="20575" h="50558">
                  <a:moveTo>
                    <a:pt x="20575" y="0"/>
                  </a:moveTo>
                  <a:lnTo>
                    <a:pt x="20575" y="6259"/>
                  </a:lnTo>
                  <a:lnTo>
                    <a:pt x="12193" y="10450"/>
                  </a:lnTo>
                  <a:cubicBezTo>
                    <a:pt x="10668" y="11974"/>
                    <a:pt x="9145" y="16546"/>
                    <a:pt x="7621" y="21117"/>
                  </a:cubicBezTo>
                  <a:lnTo>
                    <a:pt x="20575" y="21117"/>
                  </a:lnTo>
                  <a:lnTo>
                    <a:pt x="20575" y="27214"/>
                  </a:lnTo>
                  <a:lnTo>
                    <a:pt x="7621" y="27214"/>
                  </a:lnTo>
                  <a:cubicBezTo>
                    <a:pt x="7621" y="31786"/>
                    <a:pt x="9145" y="36357"/>
                    <a:pt x="12193" y="39405"/>
                  </a:cubicBezTo>
                  <a:lnTo>
                    <a:pt x="20575" y="42997"/>
                  </a:lnTo>
                  <a:lnTo>
                    <a:pt x="20575" y="50558"/>
                  </a:lnTo>
                  <a:lnTo>
                    <a:pt x="6097" y="43977"/>
                  </a:lnTo>
                  <a:cubicBezTo>
                    <a:pt x="1525" y="39405"/>
                    <a:pt x="0" y="33310"/>
                    <a:pt x="0" y="27214"/>
                  </a:cubicBezTo>
                  <a:lnTo>
                    <a:pt x="0" y="24166"/>
                  </a:lnTo>
                  <a:cubicBezTo>
                    <a:pt x="0" y="19593"/>
                    <a:pt x="0" y="15022"/>
                    <a:pt x="1525" y="11974"/>
                  </a:cubicBezTo>
                  <a:cubicBezTo>
                    <a:pt x="4573" y="7402"/>
                    <a:pt x="6097" y="4354"/>
                    <a:pt x="10668" y="2829"/>
                  </a:cubicBezTo>
                  <a:lnTo>
                    <a:pt x="2057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2" name="Shape 17">
              <a:extLst>
                <a:ext uri="{FF2B5EF4-FFF2-40B4-BE49-F238E27FC236}">
                  <a16:creationId xmlns:a16="http://schemas.microsoft.com/office/drawing/2014/main" id="{37882244-28FC-4AE3-B461-441BB020E6D4}"/>
                </a:ext>
              </a:extLst>
            </p:cNvPr>
            <p:cNvSpPr/>
            <p:nvPr/>
          </p:nvSpPr>
          <p:spPr>
            <a:xfrm>
              <a:off x="11072622" y="7359397"/>
              <a:ext cx="20575" cy="70103"/>
            </a:xfrm>
            <a:custGeom>
              <a:avLst/>
              <a:gdLst/>
              <a:ahLst/>
              <a:cxnLst/>
              <a:rect l="0" t="0" r="0" b="0"/>
              <a:pathLst>
                <a:path w="20575" h="70103">
                  <a:moveTo>
                    <a:pt x="12954" y="0"/>
                  </a:moveTo>
                  <a:lnTo>
                    <a:pt x="20575" y="0"/>
                  </a:lnTo>
                  <a:lnTo>
                    <a:pt x="20575" y="48768"/>
                  </a:lnTo>
                  <a:cubicBezTo>
                    <a:pt x="20575" y="54863"/>
                    <a:pt x="19050" y="60959"/>
                    <a:pt x="16002" y="64007"/>
                  </a:cubicBezTo>
                  <a:cubicBezTo>
                    <a:pt x="11430" y="68579"/>
                    <a:pt x="6858" y="70103"/>
                    <a:pt x="762" y="70103"/>
                  </a:cubicBezTo>
                  <a:lnTo>
                    <a:pt x="0" y="69886"/>
                  </a:lnTo>
                  <a:lnTo>
                    <a:pt x="0" y="62266"/>
                  </a:lnTo>
                  <a:lnTo>
                    <a:pt x="9906" y="59435"/>
                  </a:lnTo>
                  <a:cubicBezTo>
                    <a:pt x="11430" y="57911"/>
                    <a:pt x="12954" y="53339"/>
                    <a:pt x="12954" y="50292"/>
                  </a:cubicBezTo>
                  <a:lnTo>
                    <a:pt x="12954" y="45720"/>
                  </a:lnTo>
                  <a:lnTo>
                    <a:pt x="0" y="51477"/>
                  </a:lnTo>
                  <a:lnTo>
                    <a:pt x="0" y="43814"/>
                  </a:lnTo>
                  <a:lnTo>
                    <a:pt x="762" y="44195"/>
                  </a:lnTo>
                  <a:cubicBezTo>
                    <a:pt x="6858" y="44195"/>
                    <a:pt x="9906" y="41147"/>
                    <a:pt x="12954" y="36575"/>
                  </a:cubicBezTo>
                  <a:lnTo>
                    <a:pt x="12954" y="13715"/>
                  </a:lnTo>
                  <a:cubicBezTo>
                    <a:pt x="9906" y="9144"/>
                    <a:pt x="6858" y="6095"/>
                    <a:pt x="762" y="6095"/>
                  </a:cubicBezTo>
                  <a:lnTo>
                    <a:pt x="0" y="6603"/>
                  </a:lnTo>
                  <a:lnTo>
                    <a:pt x="0" y="338"/>
                  </a:lnTo>
                  <a:lnTo>
                    <a:pt x="12954" y="6095"/>
                  </a:lnTo>
                  <a:lnTo>
                    <a:pt x="12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3" name="Shape 18">
              <a:extLst>
                <a:ext uri="{FF2B5EF4-FFF2-40B4-BE49-F238E27FC236}">
                  <a16:creationId xmlns:a16="http://schemas.microsoft.com/office/drawing/2014/main" id="{CDBC4388-6EDF-4258-8E4A-5993BB4659AF}"/>
                </a:ext>
              </a:extLst>
            </p:cNvPr>
            <p:cNvSpPr/>
            <p:nvPr/>
          </p:nvSpPr>
          <p:spPr>
            <a:xfrm>
              <a:off x="11125962" y="7397497"/>
              <a:ext cx="20575" cy="13715"/>
            </a:xfrm>
            <a:custGeom>
              <a:avLst/>
              <a:gdLst/>
              <a:ahLst/>
              <a:cxnLst/>
              <a:rect l="0" t="0" r="0" b="0"/>
              <a:pathLst>
                <a:path w="20575" h="13715">
                  <a:moveTo>
                    <a:pt x="16003" y="0"/>
                  </a:moveTo>
                  <a:lnTo>
                    <a:pt x="20575" y="3047"/>
                  </a:lnTo>
                  <a:cubicBezTo>
                    <a:pt x="16003" y="10668"/>
                    <a:pt x="9906" y="13715"/>
                    <a:pt x="2286" y="13715"/>
                  </a:cubicBezTo>
                  <a:lnTo>
                    <a:pt x="0" y="12676"/>
                  </a:lnTo>
                  <a:lnTo>
                    <a:pt x="0" y="5115"/>
                  </a:lnTo>
                  <a:lnTo>
                    <a:pt x="2286" y="6095"/>
                  </a:lnTo>
                  <a:cubicBezTo>
                    <a:pt x="5335" y="6095"/>
                    <a:pt x="8382" y="6095"/>
                    <a:pt x="9906" y="4572"/>
                  </a:cubicBezTo>
                  <a:cubicBezTo>
                    <a:pt x="11430" y="3047"/>
                    <a:pt x="14478" y="1523"/>
                    <a:pt x="160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4" name="Shape 19">
              <a:extLst>
                <a:ext uri="{FF2B5EF4-FFF2-40B4-BE49-F238E27FC236}">
                  <a16:creationId xmlns:a16="http://schemas.microsoft.com/office/drawing/2014/main" id="{53A522AA-29F5-4725-8E3D-DB42313484FE}"/>
                </a:ext>
              </a:extLst>
            </p:cNvPr>
            <p:cNvSpPr/>
            <p:nvPr/>
          </p:nvSpPr>
          <p:spPr>
            <a:xfrm>
              <a:off x="11184637" y="7359397"/>
              <a:ext cx="42672" cy="70103"/>
            </a:xfrm>
            <a:custGeom>
              <a:avLst/>
              <a:gdLst/>
              <a:ahLst/>
              <a:cxnLst/>
              <a:rect l="0" t="0" r="0" b="0"/>
              <a:pathLst>
                <a:path w="42672" h="70103">
                  <a:moveTo>
                    <a:pt x="0" y="0"/>
                  </a:moveTo>
                  <a:lnTo>
                    <a:pt x="9144" y="0"/>
                  </a:lnTo>
                  <a:lnTo>
                    <a:pt x="21335" y="38100"/>
                  </a:lnTo>
                  <a:lnTo>
                    <a:pt x="33528" y="0"/>
                  </a:lnTo>
                  <a:lnTo>
                    <a:pt x="42672" y="0"/>
                  </a:lnTo>
                  <a:lnTo>
                    <a:pt x="22860" y="57911"/>
                  </a:lnTo>
                  <a:cubicBezTo>
                    <a:pt x="19811" y="67056"/>
                    <a:pt x="13715" y="70103"/>
                    <a:pt x="7619" y="70103"/>
                  </a:cubicBezTo>
                  <a:lnTo>
                    <a:pt x="3047" y="70103"/>
                  </a:lnTo>
                  <a:lnTo>
                    <a:pt x="3047" y="62484"/>
                  </a:lnTo>
                  <a:lnTo>
                    <a:pt x="4572" y="62484"/>
                  </a:lnTo>
                  <a:cubicBezTo>
                    <a:pt x="7619" y="62484"/>
                    <a:pt x="10668" y="62484"/>
                    <a:pt x="12192" y="60959"/>
                  </a:cubicBezTo>
                  <a:cubicBezTo>
                    <a:pt x="13715" y="59435"/>
                    <a:pt x="15239" y="57911"/>
                    <a:pt x="15239" y="54863"/>
                  </a:cubicBezTo>
                  <a:lnTo>
                    <a:pt x="18287" y="5029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5" name="Shape 20">
              <a:extLst>
                <a:ext uri="{FF2B5EF4-FFF2-40B4-BE49-F238E27FC236}">
                  <a16:creationId xmlns:a16="http://schemas.microsoft.com/office/drawing/2014/main" id="{4225589B-1F42-4CE6-891E-C6121CCE9B01}"/>
                </a:ext>
              </a:extLst>
            </p:cNvPr>
            <p:cNvSpPr/>
            <p:nvPr/>
          </p:nvSpPr>
          <p:spPr>
            <a:xfrm>
              <a:off x="11157204" y="7359397"/>
              <a:ext cx="24383" cy="50292"/>
            </a:xfrm>
            <a:custGeom>
              <a:avLst/>
              <a:gdLst/>
              <a:ahLst/>
              <a:cxnLst/>
              <a:rect l="0" t="0" r="0" b="0"/>
              <a:pathLst>
                <a:path w="24383" h="50292">
                  <a:moveTo>
                    <a:pt x="0" y="0"/>
                  </a:moveTo>
                  <a:lnTo>
                    <a:pt x="7620" y="0"/>
                  </a:lnTo>
                  <a:lnTo>
                    <a:pt x="9144" y="6095"/>
                  </a:lnTo>
                  <a:cubicBezTo>
                    <a:pt x="10668" y="1523"/>
                    <a:pt x="15239" y="0"/>
                    <a:pt x="19811" y="0"/>
                  </a:cubicBezTo>
                  <a:cubicBezTo>
                    <a:pt x="21336" y="0"/>
                    <a:pt x="22861" y="0"/>
                    <a:pt x="24383" y="0"/>
                  </a:cubicBezTo>
                  <a:lnTo>
                    <a:pt x="24383" y="7620"/>
                  </a:lnTo>
                  <a:cubicBezTo>
                    <a:pt x="22861" y="7620"/>
                    <a:pt x="21336" y="7620"/>
                    <a:pt x="19811" y="7620"/>
                  </a:cubicBezTo>
                  <a:cubicBezTo>
                    <a:pt x="13715" y="7620"/>
                    <a:pt x="10668" y="10668"/>
                    <a:pt x="9144" y="15239"/>
                  </a:cubicBezTo>
                  <a:lnTo>
                    <a:pt x="9144" y="50292"/>
                  </a:lnTo>
                  <a:lnTo>
                    <a:pt x="0" y="5029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6" name="Shape 21">
              <a:extLst>
                <a:ext uri="{FF2B5EF4-FFF2-40B4-BE49-F238E27FC236}">
                  <a16:creationId xmlns:a16="http://schemas.microsoft.com/office/drawing/2014/main" id="{693BFB45-E73C-4866-9A58-8A16E3AC47E5}"/>
                </a:ext>
              </a:extLst>
            </p:cNvPr>
            <p:cNvSpPr/>
            <p:nvPr/>
          </p:nvSpPr>
          <p:spPr>
            <a:xfrm>
              <a:off x="11125962" y="7359397"/>
              <a:ext cx="20575" cy="27432"/>
            </a:xfrm>
            <a:custGeom>
              <a:avLst/>
              <a:gdLst/>
              <a:ahLst/>
              <a:cxnLst/>
              <a:rect l="0" t="0" r="0" b="0"/>
              <a:pathLst>
                <a:path w="20575" h="27432">
                  <a:moveTo>
                    <a:pt x="762" y="0"/>
                  </a:moveTo>
                  <a:cubicBezTo>
                    <a:pt x="6858" y="0"/>
                    <a:pt x="12953" y="1523"/>
                    <a:pt x="16003" y="6095"/>
                  </a:cubicBezTo>
                  <a:cubicBezTo>
                    <a:pt x="19050" y="10668"/>
                    <a:pt x="20575" y="16763"/>
                    <a:pt x="20575" y="24384"/>
                  </a:cubicBezTo>
                  <a:lnTo>
                    <a:pt x="20575" y="27432"/>
                  </a:lnTo>
                  <a:lnTo>
                    <a:pt x="0" y="27432"/>
                  </a:lnTo>
                  <a:lnTo>
                    <a:pt x="0" y="21335"/>
                  </a:lnTo>
                  <a:lnTo>
                    <a:pt x="12953" y="21335"/>
                  </a:lnTo>
                  <a:lnTo>
                    <a:pt x="12953" y="19811"/>
                  </a:lnTo>
                  <a:cubicBezTo>
                    <a:pt x="12953" y="15239"/>
                    <a:pt x="11430" y="12192"/>
                    <a:pt x="9906" y="10668"/>
                  </a:cubicBezTo>
                  <a:cubicBezTo>
                    <a:pt x="6858" y="7620"/>
                    <a:pt x="3810" y="6095"/>
                    <a:pt x="762" y="6095"/>
                  </a:cubicBezTo>
                  <a:lnTo>
                    <a:pt x="0" y="6476"/>
                  </a:lnTo>
                  <a:lnTo>
                    <a:pt x="0" y="218"/>
                  </a:lnTo>
                  <a:lnTo>
                    <a:pt x="7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7" name="Shape 22">
              <a:extLst>
                <a:ext uri="{FF2B5EF4-FFF2-40B4-BE49-F238E27FC236}">
                  <a16:creationId xmlns:a16="http://schemas.microsoft.com/office/drawing/2014/main" id="{68E303D1-55B5-46E1-8469-02F20D4D8BDA}"/>
                </a:ext>
              </a:extLst>
            </p:cNvPr>
            <p:cNvSpPr/>
            <p:nvPr/>
          </p:nvSpPr>
          <p:spPr>
            <a:xfrm>
              <a:off x="11273028" y="7354824"/>
              <a:ext cx="15240" cy="41148"/>
            </a:xfrm>
            <a:custGeom>
              <a:avLst/>
              <a:gdLst/>
              <a:ahLst/>
              <a:cxnLst/>
              <a:rect l="0" t="0" r="0" b="0"/>
              <a:pathLst>
                <a:path w="15240" h="41148">
                  <a:moveTo>
                    <a:pt x="15240" y="0"/>
                  </a:moveTo>
                  <a:lnTo>
                    <a:pt x="15240" y="6096"/>
                  </a:lnTo>
                  <a:cubicBezTo>
                    <a:pt x="12192" y="6096"/>
                    <a:pt x="10668" y="7620"/>
                    <a:pt x="9144" y="9144"/>
                  </a:cubicBezTo>
                  <a:cubicBezTo>
                    <a:pt x="6096" y="12192"/>
                    <a:pt x="6096" y="15240"/>
                    <a:pt x="6096" y="18288"/>
                  </a:cubicBezTo>
                  <a:lnTo>
                    <a:pt x="6096" y="24384"/>
                  </a:lnTo>
                  <a:cubicBezTo>
                    <a:pt x="6096" y="27432"/>
                    <a:pt x="6096" y="30480"/>
                    <a:pt x="9144" y="32004"/>
                  </a:cubicBezTo>
                  <a:cubicBezTo>
                    <a:pt x="10668" y="35051"/>
                    <a:pt x="12192" y="36576"/>
                    <a:pt x="15240" y="36576"/>
                  </a:cubicBezTo>
                  <a:lnTo>
                    <a:pt x="15240" y="41148"/>
                  </a:lnTo>
                  <a:cubicBezTo>
                    <a:pt x="10668" y="41148"/>
                    <a:pt x="6096" y="39624"/>
                    <a:pt x="3048" y="36576"/>
                  </a:cubicBezTo>
                  <a:cubicBezTo>
                    <a:pt x="1524" y="33528"/>
                    <a:pt x="0" y="28956"/>
                    <a:pt x="0" y="22860"/>
                  </a:cubicBezTo>
                  <a:lnTo>
                    <a:pt x="0" y="18288"/>
                  </a:lnTo>
                  <a:cubicBezTo>
                    <a:pt x="0" y="13716"/>
                    <a:pt x="1524" y="9144"/>
                    <a:pt x="3048" y="6096"/>
                  </a:cubicBezTo>
                  <a:cubicBezTo>
                    <a:pt x="6096" y="1524"/>
                    <a:pt x="10668" y="0"/>
                    <a:pt x="1524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8" name="Shape 23">
              <a:extLst>
                <a:ext uri="{FF2B5EF4-FFF2-40B4-BE49-F238E27FC236}">
                  <a16:creationId xmlns:a16="http://schemas.microsoft.com/office/drawing/2014/main" id="{EF5041CD-5A8F-4F5E-9873-DB125FCAE988}"/>
                </a:ext>
              </a:extLst>
            </p:cNvPr>
            <p:cNvSpPr/>
            <p:nvPr/>
          </p:nvSpPr>
          <p:spPr>
            <a:xfrm>
              <a:off x="11256265" y="7341108"/>
              <a:ext cx="32003" cy="70104"/>
            </a:xfrm>
            <a:custGeom>
              <a:avLst/>
              <a:gdLst/>
              <a:ahLst/>
              <a:cxnLst/>
              <a:rect l="0" t="0" r="0" b="0"/>
              <a:pathLst>
                <a:path w="32003" h="70104">
                  <a:moveTo>
                    <a:pt x="32003" y="0"/>
                  </a:moveTo>
                  <a:lnTo>
                    <a:pt x="32003" y="6096"/>
                  </a:lnTo>
                  <a:cubicBezTo>
                    <a:pt x="27432" y="6096"/>
                    <a:pt x="22859" y="7620"/>
                    <a:pt x="18287" y="9144"/>
                  </a:cubicBezTo>
                  <a:cubicBezTo>
                    <a:pt x="15239" y="12192"/>
                    <a:pt x="10668" y="15240"/>
                    <a:pt x="9144" y="19812"/>
                  </a:cubicBezTo>
                  <a:cubicBezTo>
                    <a:pt x="6096" y="24384"/>
                    <a:pt x="4572" y="28956"/>
                    <a:pt x="4572" y="35052"/>
                  </a:cubicBezTo>
                  <a:cubicBezTo>
                    <a:pt x="4572" y="39624"/>
                    <a:pt x="6096" y="45720"/>
                    <a:pt x="9144" y="50292"/>
                  </a:cubicBezTo>
                  <a:cubicBezTo>
                    <a:pt x="10668" y="54864"/>
                    <a:pt x="15239" y="57912"/>
                    <a:pt x="18287" y="60961"/>
                  </a:cubicBezTo>
                  <a:cubicBezTo>
                    <a:pt x="22859" y="62484"/>
                    <a:pt x="27432" y="64008"/>
                    <a:pt x="32003" y="64008"/>
                  </a:cubicBezTo>
                  <a:lnTo>
                    <a:pt x="32003" y="70104"/>
                  </a:lnTo>
                  <a:cubicBezTo>
                    <a:pt x="25907" y="70104"/>
                    <a:pt x="21335" y="68580"/>
                    <a:pt x="15239" y="65532"/>
                  </a:cubicBezTo>
                  <a:cubicBezTo>
                    <a:pt x="10668" y="60961"/>
                    <a:pt x="7619" y="57912"/>
                    <a:pt x="4572" y="51816"/>
                  </a:cubicBezTo>
                  <a:cubicBezTo>
                    <a:pt x="1522" y="47244"/>
                    <a:pt x="0" y="41148"/>
                    <a:pt x="0" y="35052"/>
                  </a:cubicBezTo>
                  <a:cubicBezTo>
                    <a:pt x="0" y="28956"/>
                    <a:pt x="1522" y="22861"/>
                    <a:pt x="4572" y="18289"/>
                  </a:cubicBezTo>
                  <a:cubicBezTo>
                    <a:pt x="7619" y="12192"/>
                    <a:pt x="10668" y="7620"/>
                    <a:pt x="16763" y="4573"/>
                  </a:cubicBezTo>
                  <a:cubicBezTo>
                    <a:pt x="21335" y="1524"/>
                    <a:pt x="27432" y="0"/>
                    <a:pt x="3200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19" name="Shape 24">
              <a:extLst>
                <a:ext uri="{FF2B5EF4-FFF2-40B4-BE49-F238E27FC236}">
                  <a16:creationId xmlns:a16="http://schemas.microsoft.com/office/drawing/2014/main" id="{30B05F98-8DFD-4CFB-A03F-BFD1E04335F8}"/>
                </a:ext>
              </a:extLst>
            </p:cNvPr>
            <p:cNvSpPr/>
            <p:nvPr/>
          </p:nvSpPr>
          <p:spPr>
            <a:xfrm>
              <a:off x="11288268" y="7382256"/>
              <a:ext cx="15240" cy="13716"/>
            </a:xfrm>
            <a:custGeom>
              <a:avLst/>
              <a:gdLst/>
              <a:ahLst/>
              <a:cxnLst/>
              <a:rect l="0" t="0" r="0" b="0"/>
              <a:pathLst>
                <a:path w="15240" h="13716">
                  <a:moveTo>
                    <a:pt x="9144" y="0"/>
                  </a:moveTo>
                  <a:lnTo>
                    <a:pt x="15240" y="0"/>
                  </a:lnTo>
                  <a:cubicBezTo>
                    <a:pt x="15240" y="4573"/>
                    <a:pt x="13715" y="7620"/>
                    <a:pt x="12192" y="10668"/>
                  </a:cubicBezTo>
                  <a:cubicBezTo>
                    <a:pt x="9144" y="13716"/>
                    <a:pt x="4572" y="13716"/>
                    <a:pt x="0" y="13716"/>
                  </a:cubicBezTo>
                  <a:lnTo>
                    <a:pt x="0" y="9144"/>
                  </a:lnTo>
                  <a:cubicBezTo>
                    <a:pt x="3047" y="9144"/>
                    <a:pt x="4572" y="7620"/>
                    <a:pt x="6097" y="6097"/>
                  </a:cubicBezTo>
                  <a:cubicBezTo>
                    <a:pt x="7619" y="4573"/>
                    <a:pt x="9144" y="3048"/>
                    <a:pt x="914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0" name="Shape 25">
              <a:extLst>
                <a:ext uri="{FF2B5EF4-FFF2-40B4-BE49-F238E27FC236}">
                  <a16:creationId xmlns:a16="http://schemas.microsoft.com/office/drawing/2014/main" id="{4A5011C4-A3D8-4EAD-9D7F-7098827454E8}"/>
                </a:ext>
              </a:extLst>
            </p:cNvPr>
            <p:cNvSpPr/>
            <p:nvPr/>
          </p:nvSpPr>
          <p:spPr>
            <a:xfrm>
              <a:off x="11288268" y="7354824"/>
              <a:ext cx="15240" cy="15240"/>
            </a:xfrm>
            <a:custGeom>
              <a:avLst/>
              <a:gdLst/>
              <a:ahLst/>
              <a:cxnLst/>
              <a:rect l="0" t="0" r="0" b="0"/>
              <a:pathLst>
                <a:path w="15240" h="15240">
                  <a:moveTo>
                    <a:pt x="0" y="0"/>
                  </a:moveTo>
                  <a:cubicBezTo>
                    <a:pt x="4572" y="0"/>
                    <a:pt x="9144" y="1524"/>
                    <a:pt x="12192" y="4573"/>
                  </a:cubicBezTo>
                  <a:cubicBezTo>
                    <a:pt x="13715" y="7620"/>
                    <a:pt x="15240" y="10668"/>
                    <a:pt x="15240" y="15240"/>
                  </a:cubicBezTo>
                  <a:lnTo>
                    <a:pt x="9144" y="15240"/>
                  </a:lnTo>
                  <a:cubicBezTo>
                    <a:pt x="9144" y="12192"/>
                    <a:pt x="7619" y="9144"/>
                    <a:pt x="6097" y="9144"/>
                  </a:cubicBezTo>
                  <a:cubicBezTo>
                    <a:pt x="4572" y="7620"/>
                    <a:pt x="3047" y="6096"/>
                    <a:pt x="0" y="6096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1" name="Shape 26">
              <a:extLst>
                <a:ext uri="{FF2B5EF4-FFF2-40B4-BE49-F238E27FC236}">
                  <a16:creationId xmlns:a16="http://schemas.microsoft.com/office/drawing/2014/main" id="{7B754AC5-9EE1-4E77-B697-9C8D4ED94E3B}"/>
                </a:ext>
              </a:extLst>
            </p:cNvPr>
            <p:cNvSpPr/>
            <p:nvPr/>
          </p:nvSpPr>
          <p:spPr>
            <a:xfrm>
              <a:off x="11384280" y="7341108"/>
              <a:ext cx="22098" cy="70104"/>
            </a:xfrm>
            <a:custGeom>
              <a:avLst/>
              <a:gdLst/>
              <a:ahLst/>
              <a:cxnLst/>
              <a:rect l="0" t="0" r="0" b="0"/>
              <a:pathLst>
                <a:path w="22098" h="70104">
                  <a:moveTo>
                    <a:pt x="21335" y="0"/>
                  </a:moveTo>
                  <a:lnTo>
                    <a:pt x="22098" y="346"/>
                  </a:lnTo>
                  <a:lnTo>
                    <a:pt x="22098" y="7948"/>
                  </a:lnTo>
                  <a:lnTo>
                    <a:pt x="21335" y="7620"/>
                  </a:lnTo>
                  <a:cubicBezTo>
                    <a:pt x="16763" y="7620"/>
                    <a:pt x="13716" y="9144"/>
                    <a:pt x="12192" y="12192"/>
                  </a:cubicBezTo>
                  <a:cubicBezTo>
                    <a:pt x="10668" y="15240"/>
                    <a:pt x="9144" y="21336"/>
                    <a:pt x="9144" y="27432"/>
                  </a:cubicBezTo>
                  <a:lnTo>
                    <a:pt x="9144" y="41148"/>
                  </a:lnTo>
                  <a:cubicBezTo>
                    <a:pt x="9144" y="48768"/>
                    <a:pt x="10668" y="53340"/>
                    <a:pt x="12192" y="57912"/>
                  </a:cubicBezTo>
                  <a:cubicBezTo>
                    <a:pt x="13716" y="60961"/>
                    <a:pt x="18288" y="62484"/>
                    <a:pt x="21335" y="62484"/>
                  </a:cubicBezTo>
                  <a:lnTo>
                    <a:pt x="22098" y="62157"/>
                  </a:lnTo>
                  <a:lnTo>
                    <a:pt x="22098" y="69758"/>
                  </a:lnTo>
                  <a:lnTo>
                    <a:pt x="21335" y="70104"/>
                  </a:lnTo>
                  <a:cubicBezTo>
                    <a:pt x="15239" y="70104"/>
                    <a:pt x="9144" y="67056"/>
                    <a:pt x="6096" y="62484"/>
                  </a:cubicBezTo>
                  <a:cubicBezTo>
                    <a:pt x="3048" y="57912"/>
                    <a:pt x="0" y="50292"/>
                    <a:pt x="0" y="41148"/>
                  </a:cubicBezTo>
                  <a:lnTo>
                    <a:pt x="0" y="28956"/>
                  </a:lnTo>
                  <a:cubicBezTo>
                    <a:pt x="0" y="19812"/>
                    <a:pt x="3048" y="12192"/>
                    <a:pt x="6096" y="7620"/>
                  </a:cubicBezTo>
                  <a:cubicBezTo>
                    <a:pt x="9144" y="3048"/>
                    <a:pt x="15239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2" name="Shape 27">
              <a:extLst>
                <a:ext uri="{FF2B5EF4-FFF2-40B4-BE49-F238E27FC236}">
                  <a16:creationId xmlns:a16="http://schemas.microsoft.com/office/drawing/2014/main" id="{1BC5E193-1E57-4ED2-8216-E44D640B9710}"/>
                </a:ext>
              </a:extLst>
            </p:cNvPr>
            <p:cNvSpPr/>
            <p:nvPr/>
          </p:nvSpPr>
          <p:spPr>
            <a:xfrm>
              <a:off x="11330940" y="7341108"/>
              <a:ext cx="45720" cy="68580"/>
            </a:xfrm>
            <a:custGeom>
              <a:avLst/>
              <a:gdLst/>
              <a:ahLst/>
              <a:cxnLst/>
              <a:rect l="0" t="0" r="0" b="0"/>
              <a:pathLst>
                <a:path w="45720" h="68580">
                  <a:moveTo>
                    <a:pt x="21336" y="0"/>
                  </a:moveTo>
                  <a:cubicBezTo>
                    <a:pt x="27432" y="0"/>
                    <a:pt x="33528" y="1524"/>
                    <a:pt x="36575" y="4573"/>
                  </a:cubicBezTo>
                  <a:cubicBezTo>
                    <a:pt x="39625" y="9144"/>
                    <a:pt x="42672" y="12192"/>
                    <a:pt x="42672" y="18289"/>
                  </a:cubicBezTo>
                  <a:cubicBezTo>
                    <a:pt x="42672" y="24384"/>
                    <a:pt x="38100" y="33528"/>
                    <a:pt x="28956" y="42673"/>
                  </a:cubicBezTo>
                  <a:lnTo>
                    <a:pt x="10668" y="60961"/>
                  </a:lnTo>
                  <a:lnTo>
                    <a:pt x="45720" y="60961"/>
                  </a:lnTo>
                  <a:lnTo>
                    <a:pt x="45720" y="68580"/>
                  </a:lnTo>
                  <a:lnTo>
                    <a:pt x="1525" y="68580"/>
                  </a:lnTo>
                  <a:lnTo>
                    <a:pt x="1525" y="62484"/>
                  </a:lnTo>
                  <a:lnTo>
                    <a:pt x="24384" y="36576"/>
                  </a:lnTo>
                  <a:cubicBezTo>
                    <a:pt x="27432" y="32004"/>
                    <a:pt x="30480" y="28956"/>
                    <a:pt x="32003" y="27432"/>
                  </a:cubicBezTo>
                  <a:cubicBezTo>
                    <a:pt x="33528" y="24384"/>
                    <a:pt x="33528" y="21336"/>
                    <a:pt x="33528" y="19812"/>
                  </a:cubicBezTo>
                  <a:cubicBezTo>
                    <a:pt x="33528" y="15240"/>
                    <a:pt x="32003" y="13716"/>
                    <a:pt x="30480" y="10668"/>
                  </a:cubicBezTo>
                  <a:cubicBezTo>
                    <a:pt x="27432" y="9144"/>
                    <a:pt x="25908" y="7620"/>
                    <a:pt x="21336" y="7620"/>
                  </a:cubicBezTo>
                  <a:cubicBezTo>
                    <a:pt x="16764" y="7620"/>
                    <a:pt x="13715" y="9144"/>
                    <a:pt x="12192" y="10668"/>
                  </a:cubicBezTo>
                  <a:cubicBezTo>
                    <a:pt x="9144" y="13716"/>
                    <a:pt x="7620" y="16764"/>
                    <a:pt x="7620" y="21336"/>
                  </a:cubicBezTo>
                  <a:lnTo>
                    <a:pt x="0" y="21336"/>
                  </a:lnTo>
                  <a:cubicBezTo>
                    <a:pt x="0" y="15240"/>
                    <a:pt x="1525" y="9144"/>
                    <a:pt x="6097" y="6096"/>
                  </a:cubicBezTo>
                  <a:cubicBezTo>
                    <a:pt x="9144" y="1524"/>
                    <a:pt x="15240" y="0"/>
                    <a:pt x="213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3" name="Shape 28">
              <a:extLst>
                <a:ext uri="{FF2B5EF4-FFF2-40B4-BE49-F238E27FC236}">
                  <a16:creationId xmlns:a16="http://schemas.microsoft.com/office/drawing/2014/main" id="{78EB80B7-C940-497C-95F6-9688837C005B}"/>
                </a:ext>
              </a:extLst>
            </p:cNvPr>
            <p:cNvSpPr/>
            <p:nvPr/>
          </p:nvSpPr>
          <p:spPr>
            <a:xfrm>
              <a:off x="11288268" y="7341108"/>
              <a:ext cx="33528" cy="70104"/>
            </a:xfrm>
            <a:custGeom>
              <a:avLst/>
              <a:gdLst/>
              <a:ahLst/>
              <a:cxnLst/>
              <a:rect l="0" t="0" r="0" b="0"/>
              <a:pathLst>
                <a:path w="33528" h="70104">
                  <a:moveTo>
                    <a:pt x="0" y="0"/>
                  </a:moveTo>
                  <a:cubicBezTo>
                    <a:pt x="6097" y="0"/>
                    <a:pt x="12192" y="1524"/>
                    <a:pt x="16764" y="4573"/>
                  </a:cubicBezTo>
                  <a:cubicBezTo>
                    <a:pt x="22860" y="7620"/>
                    <a:pt x="25908" y="12192"/>
                    <a:pt x="28956" y="18289"/>
                  </a:cubicBezTo>
                  <a:cubicBezTo>
                    <a:pt x="32003" y="22861"/>
                    <a:pt x="33528" y="28956"/>
                    <a:pt x="33528" y="35052"/>
                  </a:cubicBezTo>
                  <a:cubicBezTo>
                    <a:pt x="33528" y="41148"/>
                    <a:pt x="32003" y="47244"/>
                    <a:pt x="28956" y="51816"/>
                  </a:cubicBezTo>
                  <a:cubicBezTo>
                    <a:pt x="25908" y="57912"/>
                    <a:pt x="22860" y="60961"/>
                    <a:pt x="18287" y="64008"/>
                  </a:cubicBezTo>
                  <a:cubicBezTo>
                    <a:pt x="12192" y="68580"/>
                    <a:pt x="6097" y="70104"/>
                    <a:pt x="0" y="70104"/>
                  </a:cubicBezTo>
                  <a:lnTo>
                    <a:pt x="0" y="64008"/>
                  </a:lnTo>
                  <a:cubicBezTo>
                    <a:pt x="6097" y="64008"/>
                    <a:pt x="10668" y="62484"/>
                    <a:pt x="13715" y="60961"/>
                  </a:cubicBezTo>
                  <a:cubicBezTo>
                    <a:pt x="18287" y="57912"/>
                    <a:pt x="21336" y="54864"/>
                    <a:pt x="24384" y="50292"/>
                  </a:cubicBezTo>
                  <a:cubicBezTo>
                    <a:pt x="27432" y="45720"/>
                    <a:pt x="28956" y="39624"/>
                    <a:pt x="28956" y="35052"/>
                  </a:cubicBezTo>
                  <a:cubicBezTo>
                    <a:pt x="28956" y="28956"/>
                    <a:pt x="27432" y="24384"/>
                    <a:pt x="24384" y="19812"/>
                  </a:cubicBezTo>
                  <a:cubicBezTo>
                    <a:pt x="22860" y="15240"/>
                    <a:pt x="18287" y="12192"/>
                    <a:pt x="15240" y="9144"/>
                  </a:cubicBezTo>
                  <a:cubicBezTo>
                    <a:pt x="10668" y="7620"/>
                    <a:pt x="6097" y="6096"/>
                    <a:pt x="0" y="6096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4" name="Shape 29">
              <a:extLst>
                <a:ext uri="{FF2B5EF4-FFF2-40B4-BE49-F238E27FC236}">
                  <a16:creationId xmlns:a16="http://schemas.microsoft.com/office/drawing/2014/main" id="{6BA070EE-30B5-4490-9C55-8F29E42A7F78}"/>
                </a:ext>
              </a:extLst>
            </p:cNvPr>
            <p:cNvSpPr/>
            <p:nvPr/>
          </p:nvSpPr>
          <p:spPr>
            <a:xfrm>
              <a:off x="11440668" y="7342632"/>
              <a:ext cx="25908" cy="67056"/>
            </a:xfrm>
            <a:custGeom>
              <a:avLst/>
              <a:gdLst/>
              <a:ahLst/>
              <a:cxnLst/>
              <a:rect l="0" t="0" r="0" b="0"/>
              <a:pathLst>
                <a:path w="25908" h="67056">
                  <a:moveTo>
                    <a:pt x="24384" y="0"/>
                  </a:moveTo>
                  <a:lnTo>
                    <a:pt x="25908" y="0"/>
                  </a:lnTo>
                  <a:lnTo>
                    <a:pt x="25908" y="67056"/>
                  </a:lnTo>
                  <a:lnTo>
                    <a:pt x="16764" y="67056"/>
                  </a:lnTo>
                  <a:lnTo>
                    <a:pt x="16764" y="10668"/>
                  </a:lnTo>
                  <a:lnTo>
                    <a:pt x="0" y="16765"/>
                  </a:lnTo>
                  <a:lnTo>
                    <a:pt x="0" y="9144"/>
                  </a:lnTo>
                  <a:lnTo>
                    <a:pt x="24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5" name="Shape 30">
              <a:extLst>
                <a:ext uri="{FF2B5EF4-FFF2-40B4-BE49-F238E27FC236}">
                  <a16:creationId xmlns:a16="http://schemas.microsoft.com/office/drawing/2014/main" id="{84AC2E31-7E3C-4717-8906-7492B5C51D5D}"/>
                </a:ext>
              </a:extLst>
            </p:cNvPr>
            <p:cNvSpPr/>
            <p:nvPr/>
          </p:nvSpPr>
          <p:spPr>
            <a:xfrm>
              <a:off x="11406378" y="7341454"/>
              <a:ext cx="20574" cy="69411"/>
            </a:xfrm>
            <a:custGeom>
              <a:avLst/>
              <a:gdLst/>
              <a:ahLst/>
              <a:cxnLst/>
              <a:rect l="0" t="0" r="0" b="0"/>
              <a:pathLst>
                <a:path w="20574" h="69411">
                  <a:moveTo>
                    <a:pt x="0" y="0"/>
                  </a:moveTo>
                  <a:lnTo>
                    <a:pt x="16002" y="7274"/>
                  </a:lnTo>
                  <a:cubicBezTo>
                    <a:pt x="19050" y="11846"/>
                    <a:pt x="20574" y="19465"/>
                    <a:pt x="20574" y="28610"/>
                  </a:cubicBezTo>
                  <a:lnTo>
                    <a:pt x="20574" y="39277"/>
                  </a:lnTo>
                  <a:cubicBezTo>
                    <a:pt x="20574" y="49946"/>
                    <a:pt x="19050" y="57565"/>
                    <a:pt x="16002" y="62137"/>
                  </a:cubicBezTo>
                  <a:lnTo>
                    <a:pt x="0" y="69411"/>
                  </a:lnTo>
                  <a:lnTo>
                    <a:pt x="0" y="61810"/>
                  </a:lnTo>
                  <a:lnTo>
                    <a:pt x="9906" y="57565"/>
                  </a:lnTo>
                  <a:cubicBezTo>
                    <a:pt x="11430" y="54518"/>
                    <a:pt x="12954" y="48421"/>
                    <a:pt x="12954" y="42326"/>
                  </a:cubicBezTo>
                  <a:lnTo>
                    <a:pt x="12954" y="27086"/>
                  </a:lnTo>
                  <a:cubicBezTo>
                    <a:pt x="12954" y="20989"/>
                    <a:pt x="11430" y="14894"/>
                    <a:pt x="9906" y="11846"/>
                  </a:cubicBezTo>
                  <a:lnTo>
                    <a:pt x="0" y="760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6" name="Shape 31">
              <a:extLst>
                <a:ext uri="{FF2B5EF4-FFF2-40B4-BE49-F238E27FC236}">
                  <a16:creationId xmlns:a16="http://schemas.microsoft.com/office/drawing/2014/main" id="{1082A59B-5042-4C07-8C63-E0BFEB24674E}"/>
                </a:ext>
              </a:extLst>
            </p:cNvPr>
            <p:cNvSpPr/>
            <p:nvPr/>
          </p:nvSpPr>
          <p:spPr>
            <a:xfrm>
              <a:off x="11490961" y="7341108"/>
              <a:ext cx="22098" cy="70104"/>
            </a:xfrm>
            <a:custGeom>
              <a:avLst/>
              <a:gdLst/>
              <a:ahLst/>
              <a:cxnLst/>
              <a:rect l="0" t="0" r="0" b="0"/>
              <a:pathLst>
                <a:path w="22098" h="70104">
                  <a:moveTo>
                    <a:pt x="21336" y="0"/>
                  </a:moveTo>
                  <a:lnTo>
                    <a:pt x="22098" y="305"/>
                  </a:lnTo>
                  <a:lnTo>
                    <a:pt x="22098" y="7875"/>
                  </a:lnTo>
                  <a:lnTo>
                    <a:pt x="21336" y="7620"/>
                  </a:lnTo>
                  <a:cubicBezTo>
                    <a:pt x="18287" y="7620"/>
                    <a:pt x="15239" y="9144"/>
                    <a:pt x="13715" y="10668"/>
                  </a:cubicBezTo>
                  <a:cubicBezTo>
                    <a:pt x="10668" y="12192"/>
                    <a:pt x="10668" y="15240"/>
                    <a:pt x="10668" y="18289"/>
                  </a:cubicBezTo>
                  <a:cubicBezTo>
                    <a:pt x="10668" y="22861"/>
                    <a:pt x="10668" y="25908"/>
                    <a:pt x="13715" y="27432"/>
                  </a:cubicBezTo>
                  <a:cubicBezTo>
                    <a:pt x="15239" y="28956"/>
                    <a:pt x="18287" y="30480"/>
                    <a:pt x="21336" y="30480"/>
                  </a:cubicBezTo>
                  <a:lnTo>
                    <a:pt x="22098" y="30226"/>
                  </a:lnTo>
                  <a:lnTo>
                    <a:pt x="22098" y="38354"/>
                  </a:lnTo>
                  <a:lnTo>
                    <a:pt x="21336" y="38100"/>
                  </a:lnTo>
                  <a:cubicBezTo>
                    <a:pt x="18287" y="38100"/>
                    <a:pt x="15239" y="38100"/>
                    <a:pt x="12192" y="41148"/>
                  </a:cubicBezTo>
                  <a:cubicBezTo>
                    <a:pt x="10668" y="42673"/>
                    <a:pt x="9144" y="45720"/>
                    <a:pt x="9144" y="50292"/>
                  </a:cubicBezTo>
                  <a:cubicBezTo>
                    <a:pt x="9144" y="53340"/>
                    <a:pt x="10668" y="56389"/>
                    <a:pt x="12192" y="59436"/>
                  </a:cubicBezTo>
                  <a:cubicBezTo>
                    <a:pt x="15239" y="60961"/>
                    <a:pt x="18287" y="62484"/>
                    <a:pt x="21336" y="62484"/>
                  </a:cubicBezTo>
                  <a:lnTo>
                    <a:pt x="22098" y="62230"/>
                  </a:lnTo>
                  <a:lnTo>
                    <a:pt x="22098" y="69800"/>
                  </a:lnTo>
                  <a:lnTo>
                    <a:pt x="21336" y="70104"/>
                  </a:lnTo>
                  <a:cubicBezTo>
                    <a:pt x="15239" y="70104"/>
                    <a:pt x="10668" y="67056"/>
                    <a:pt x="6095" y="64008"/>
                  </a:cubicBezTo>
                  <a:cubicBezTo>
                    <a:pt x="1523" y="60961"/>
                    <a:pt x="0" y="56389"/>
                    <a:pt x="0" y="50292"/>
                  </a:cubicBezTo>
                  <a:cubicBezTo>
                    <a:pt x="0" y="47244"/>
                    <a:pt x="1523" y="44196"/>
                    <a:pt x="3048" y="41148"/>
                  </a:cubicBezTo>
                  <a:cubicBezTo>
                    <a:pt x="4572" y="38100"/>
                    <a:pt x="7620" y="35052"/>
                    <a:pt x="12192" y="33528"/>
                  </a:cubicBezTo>
                  <a:cubicBezTo>
                    <a:pt x="9144" y="32004"/>
                    <a:pt x="6095" y="30480"/>
                    <a:pt x="4572" y="27432"/>
                  </a:cubicBezTo>
                  <a:cubicBezTo>
                    <a:pt x="3048" y="25908"/>
                    <a:pt x="1523" y="22861"/>
                    <a:pt x="1523" y="18289"/>
                  </a:cubicBezTo>
                  <a:cubicBezTo>
                    <a:pt x="1523" y="13716"/>
                    <a:pt x="3048" y="9144"/>
                    <a:pt x="7620" y="6096"/>
                  </a:cubicBezTo>
                  <a:cubicBezTo>
                    <a:pt x="10668" y="1524"/>
                    <a:pt x="15239" y="0"/>
                    <a:pt x="213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7" name="Shape 32">
              <a:extLst>
                <a:ext uri="{FF2B5EF4-FFF2-40B4-BE49-F238E27FC236}">
                  <a16:creationId xmlns:a16="http://schemas.microsoft.com/office/drawing/2014/main" id="{251093C2-2CB5-4481-9107-A882A302B475}"/>
                </a:ext>
              </a:extLst>
            </p:cNvPr>
            <p:cNvSpPr/>
            <p:nvPr/>
          </p:nvSpPr>
          <p:spPr>
            <a:xfrm>
              <a:off x="11631168" y="7359397"/>
              <a:ext cx="23622" cy="51815"/>
            </a:xfrm>
            <a:custGeom>
              <a:avLst/>
              <a:gdLst/>
              <a:ahLst/>
              <a:cxnLst/>
              <a:rect l="0" t="0" r="0" b="0"/>
              <a:pathLst>
                <a:path w="23622" h="51815">
                  <a:moveTo>
                    <a:pt x="22860" y="0"/>
                  </a:moveTo>
                  <a:lnTo>
                    <a:pt x="23622" y="277"/>
                  </a:lnTo>
                  <a:lnTo>
                    <a:pt x="23622" y="6531"/>
                  </a:lnTo>
                  <a:lnTo>
                    <a:pt x="22860" y="6095"/>
                  </a:lnTo>
                  <a:cubicBezTo>
                    <a:pt x="18287" y="6095"/>
                    <a:pt x="15240" y="7620"/>
                    <a:pt x="12192" y="10668"/>
                  </a:cubicBezTo>
                  <a:cubicBezTo>
                    <a:pt x="10668" y="15239"/>
                    <a:pt x="9144" y="19811"/>
                    <a:pt x="9144" y="25907"/>
                  </a:cubicBezTo>
                  <a:cubicBezTo>
                    <a:pt x="9144" y="32003"/>
                    <a:pt x="10668" y="36575"/>
                    <a:pt x="12192" y="39623"/>
                  </a:cubicBezTo>
                  <a:cubicBezTo>
                    <a:pt x="15240" y="42672"/>
                    <a:pt x="18287" y="44195"/>
                    <a:pt x="22860" y="44195"/>
                  </a:cubicBezTo>
                  <a:lnTo>
                    <a:pt x="23622" y="43869"/>
                  </a:lnTo>
                  <a:lnTo>
                    <a:pt x="23622" y="51625"/>
                  </a:lnTo>
                  <a:lnTo>
                    <a:pt x="22860" y="51815"/>
                  </a:lnTo>
                  <a:cubicBezTo>
                    <a:pt x="16764" y="51815"/>
                    <a:pt x="10668" y="48768"/>
                    <a:pt x="6097" y="44195"/>
                  </a:cubicBezTo>
                  <a:cubicBezTo>
                    <a:pt x="3047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9811"/>
                    <a:pt x="1523" y="15239"/>
                    <a:pt x="3047" y="12192"/>
                  </a:cubicBezTo>
                  <a:cubicBezTo>
                    <a:pt x="4572" y="7620"/>
                    <a:pt x="7619" y="4572"/>
                    <a:pt x="10668" y="3047"/>
                  </a:cubicBezTo>
                  <a:cubicBezTo>
                    <a:pt x="15240" y="0"/>
                    <a:pt x="18287" y="0"/>
                    <a:pt x="2286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8" name="Shape 33">
              <a:extLst>
                <a:ext uri="{FF2B5EF4-FFF2-40B4-BE49-F238E27FC236}">
                  <a16:creationId xmlns:a16="http://schemas.microsoft.com/office/drawing/2014/main" id="{9929FFAC-2F6C-415F-8BC3-E6A72E03E690}"/>
                </a:ext>
              </a:extLst>
            </p:cNvPr>
            <p:cNvSpPr/>
            <p:nvPr/>
          </p:nvSpPr>
          <p:spPr>
            <a:xfrm>
              <a:off x="11513058" y="7341413"/>
              <a:ext cx="20574" cy="69495"/>
            </a:xfrm>
            <a:custGeom>
              <a:avLst/>
              <a:gdLst/>
              <a:ahLst/>
              <a:cxnLst/>
              <a:rect l="0" t="0" r="0" b="0"/>
              <a:pathLst>
                <a:path w="20574" h="69495">
                  <a:moveTo>
                    <a:pt x="0" y="0"/>
                  </a:moveTo>
                  <a:lnTo>
                    <a:pt x="14478" y="5791"/>
                  </a:lnTo>
                  <a:cubicBezTo>
                    <a:pt x="17525" y="8840"/>
                    <a:pt x="19050" y="13412"/>
                    <a:pt x="19050" y="17984"/>
                  </a:cubicBezTo>
                  <a:cubicBezTo>
                    <a:pt x="19050" y="22556"/>
                    <a:pt x="19050" y="25604"/>
                    <a:pt x="16002" y="27128"/>
                  </a:cubicBezTo>
                  <a:cubicBezTo>
                    <a:pt x="14478" y="30176"/>
                    <a:pt x="12953" y="31700"/>
                    <a:pt x="9906" y="33224"/>
                  </a:cubicBezTo>
                  <a:cubicBezTo>
                    <a:pt x="12953" y="34747"/>
                    <a:pt x="16002" y="37795"/>
                    <a:pt x="17525" y="40843"/>
                  </a:cubicBezTo>
                  <a:cubicBezTo>
                    <a:pt x="20574" y="43891"/>
                    <a:pt x="20574" y="46940"/>
                    <a:pt x="20574" y="49988"/>
                  </a:cubicBezTo>
                  <a:cubicBezTo>
                    <a:pt x="20574" y="56084"/>
                    <a:pt x="19050" y="60656"/>
                    <a:pt x="14478" y="63704"/>
                  </a:cubicBezTo>
                  <a:lnTo>
                    <a:pt x="0" y="69495"/>
                  </a:lnTo>
                  <a:lnTo>
                    <a:pt x="0" y="61925"/>
                  </a:lnTo>
                  <a:lnTo>
                    <a:pt x="8382" y="59131"/>
                  </a:lnTo>
                  <a:cubicBezTo>
                    <a:pt x="11429" y="56084"/>
                    <a:pt x="12953" y="53036"/>
                    <a:pt x="12953" y="49988"/>
                  </a:cubicBezTo>
                  <a:cubicBezTo>
                    <a:pt x="12953" y="46940"/>
                    <a:pt x="11429" y="42368"/>
                    <a:pt x="8382" y="40843"/>
                  </a:cubicBezTo>
                  <a:lnTo>
                    <a:pt x="0" y="38050"/>
                  </a:lnTo>
                  <a:lnTo>
                    <a:pt x="0" y="29921"/>
                  </a:lnTo>
                  <a:lnTo>
                    <a:pt x="8382" y="27128"/>
                  </a:lnTo>
                  <a:cubicBezTo>
                    <a:pt x="9906" y="25604"/>
                    <a:pt x="11429" y="22556"/>
                    <a:pt x="11429" y="17984"/>
                  </a:cubicBezTo>
                  <a:cubicBezTo>
                    <a:pt x="11429" y="14936"/>
                    <a:pt x="9906" y="11888"/>
                    <a:pt x="8382" y="10363"/>
                  </a:cubicBezTo>
                  <a:lnTo>
                    <a:pt x="0" y="757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29" name="Shape 34">
              <a:extLst>
                <a:ext uri="{FF2B5EF4-FFF2-40B4-BE49-F238E27FC236}">
                  <a16:creationId xmlns:a16="http://schemas.microsoft.com/office/drawing/2014/main" id="{A003B0BA-1B60-477E-B374-54E5507CDF8D}"/>
                </a:ext>
              </a:extLst>
            </p:cNvPr>
            <p:cNvSpPr/>
            <p:nvPr/>
          </p:nvSpPr>
          <p:spPr>
            <a:xfrm>
              <a:off x="11568684" y="7341108"/>
              <a:ext cx="51816" cy="70104"/>
            </a:xfrm>
            <a:custGeom>
              <a:avLst/>
              <a:gdLst/>
              <a:ahLst/>
              <a:cxnLst/>
              <a:rect l="0" t="0" r="0" b="0"/>
              <a:pathLst>
                <a:path w="51816" h="70104">
                  <a:moveTo>
                    <a:pt x="27432" y="0"/>
                  </a:moveTo>
                  <a:cubicBezTo>
                    <a:pt x="33528" y="0"/>
                    <a:pt x="39625" y="1524"/>
                    <a:pt x="44197" y="6096"/>
                  </a:cubicBezTo>
                  <a:cubicBezTo>
                    <a:pt x="48768" y="9144"/>
                    <a:pt x="50292" y="13716"/>
                    <a:pt x="51816" y="21336"/>
                  </a:cubicBezTo>
                  <a:lnTo>
                    <a:pt x="42672" y="21336"/>
                  </a:lnTo>
                  <a:cubicBezTo>
                    <a:pt x="41149" y="12192"/>
                    <a:pt x="35053" y="7620"/>
                    <a:pt x="27432" y="7620"/>
                  </a:cubicBezTo>
                  <a:cubicBezTo>
                    <a:pt x="21336" y="7620"/>
                    <a:pt x="16764" y="9144"/>
                    <a:pt x="13716" y="13716"/>
                  </a:cubicBezTo>
                  <a:cubicBezTo>
                    <a:pt x="10668" y="18289"/>
                    <a:pt x="9144" y="24384"/>
                    <a:pt x="9144" y="32004"/>
                  </a:cubicBezTo>
                  <a:lnTo>
                    <a:pt x="9144" y="38100"/>
                  </a:lnTo>
                  <a:cubicBezTo>
                    <a:pt x="9144" y="45720"/>
                    <a:pt x="10668" y="51816"/>
                    <a:pt x="13716" y="54864"/>
                  </a:cubicBezTo>
                  <a:cubicBezTo>
                    <a:pt x="16764" y="59436"/>
                    <a:pt x="21336" y="62484"/>
                    <a:pt x="27432" y="62484"/>
                  </a:cubicBezTo>
                  <a:cubicBezTo>
                    <a:pt x="30481" y="62484"/>
                    <a:pt x="33528" y="62484"/>
                    <a:pt x="36577" y="60961"/>
                  </a:cubicBezTo>
                  <a:cubicBezTo>
                    <a:pt x="39625" y="60961"/>
                    <a:pt x="41149" y="59436"/>
                    <a:pt x="42672" y="57912"/>
                  </a:cubicBezTo>
                  <a:lnTo>
                    <a:pt x="42672" y="42673"/>
                  </a:lnTo>
                  <a:lnTo>
                    <a:pt x="27432" y="42673"/>
                  </a:lnTo>
                  <a:lnTo>
                    <a:pt x="27432" y="35052"/>
                  </a:lnTo>
                  <a:lnTo>
                    <a:pt x="51816" y="35052"/>
                  </a:lnTo>
                  <a:lnTo>
                    <a:pt x="51816" y="59436"/>
                  </a:lnTo>
                  <a:cubicBezTo>
                    <a:pt x="48768" y="62484"/>
                    <a:pt x="45720" y="65532"/>
                    <a:pt x="42672" y="67056"/>
                  </a:cubicBezTo>
                  <a:cubicBezTo>
                    <a:pt x="38100" y="68580"/>
                    <a:pt x="33528" y="70104"/>
                    <a:pt x="27432" y="70104"/>
                  </a:cubicBezTo>
                  <a:cubicBezTo>
                    <a:pt x="22860" y="70104"/>
                    <a:pt x="16764" y="68580"/>
                    <a:pt x="13716" y="65532"/>
                  </a:cubicBezTo>
                  <a:cubicBezTo>
                    <a:pt x="9144" y="62484"/>
                    <a:pt x="6097" y="59436"/>
                    <a:pt x="3049" y="54864"/>
                  </a:cubicBezTo>
                  <a:cubicBezTo>
                    <a:pt x="1525" y="50292"/>
                    <a:pt x="0" y="44196"/>
                    <a:pt x="0" y="38100"/>
                  </a:cubicBezTo>
                  <a:lnTo>
                    <a:pt x="0" y="32004"/>
                  </a:lnTo>
                  <a:cubicBezTo>
                    <a:pt x="0" y="22861"/>
                    <a:pt x="1525" y="13716"/>
                    <a:pt x="7620" y="9144"/>
                  </a:cubicBezTo>
                  <a:cubicBezTo>
                    <a:pt x="12192" y="3048"/>
                    <a:pt x="18288" y="0"/>
                    <a:pt x="274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0" name="Shape 35">
              <a:extLst>
                <a:ext uri="{FF2B5EF4-FFF2-40B4-BE49-F238E27FC236}">
                  <a16:creationId xmlns:a16="http://schemas.microsoft.com/office/drawing/2014/main" id="{123E9535-584C-48A7-B465-2152DC73DBD6}"/>
                </a:ext>
              </a:extLst>
            </p:cNvPr>
            <p:cNvSpPr/>
            <p:nvPr/>
          </p:nvSpPr>
          <p:spPr>
            <a:xfrm>
              <a:off x="11654790" y="7359674"/>
              <a:ext cx="22097" cy="51348"/>
            </a:xfrm>
            <a:custGeom>
              <a:avLst/>
              <a:gdLst/>
              <a:ahLst/>
              <a:cxnLst/>
              <a:rect l="0" t="0" r="0" b="0"/>
              <a:pathLst>
                <a:path w="22097" h="51348">
                  <a:moveTo>
                    <a:pt x="0" y="0"/>
                  </a:moveTo>
                  <a:lnTo>
                    <a:pt x="16001" y="5818"/>
                  </a:lnTo>
                  <a:cubicBezTo>
                    <a:pt x="20575" y="10391"/>
                    <a:pt x="22097" y="16487"/>
                    <a:pt x="22097" y="25630"/>
                  </a:cubicBezTo>
                  <a:cubicBezTo>
                    <a:pt x="22097" y="30202"/>
                    <a:pt x="22097" y="34775"/>
                    <a:pt x="19050" y="39346"/>
                  </a:cubicBezTo>
                  <a:cubicBezTo>
                    <a:pt x="17525" y="42395"/>
                    <a:pt x="14478" y="45443"/>
                    <a:pt x="11430" y="48491"/>
                  </a:cubicBezTo>
                  <a:lnTo>
                    <a:pt x="0" y="51348"/>
                  </a:lnTo>
                  <a:lnTo>
                    <a:pt x="0" y="43592"/>
                  </a:lnTo>
                  <a:lnTo>
                    <a:pt x="9906" y="39346"/>
                  </a:lnTo>
                  <a:cubicBezTo>
                    <a:pt x="12953" y="34775"/>
                    <a:pt x="14478" y="30202"/>
                    <a:pt x="14478" y="24107"/>
                  </a:cubicBezTo>
                  <a:cubicBezTo>
                    <a:pt x="14478" y="19534"/>
                    <a:pt x="12953" y="14963"/>
                    <a:pt x="9906" y="11915"/>
                  </a:cubicBezTo>
                  <a:lnTo>
                    <a:pt x="0" y="625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1" name="Shape 36">
              <a:extLst>
                <a:ext uri="{FF2B5EF4-FFF2-40B4-BE49-F238E27FC236}">
                  <a16:creationId xmlns:a16="http://schemas.microsoft.com/office/drawing/2014/main" id="{A2A408DF-4FD3-4F68-8B78-A9CCF7CF69C3}"/>
                </a:ext>
              </a:extLst>
            </p:cNvPr>
            <p:cNvSpPr/>
            <p:nvPr/>
          </p:nvSpPr>
          <p:spPr>
            <a:xfrm>
              <a:off x="11686032" y="7359587"/>
              <a:ext cx="22098" cy="51280"/>
            </a:xfrm>
            <a:custGeom>
              <a:avLst/>
              <a:gdLst/>
              <a:ahLst/>
              <a:cxnLst/>
              <a:rect l="0" t="0" r="0" b="0"/>
              <a:pathLst>
                <a:path w="22098" h="51280">
                  <a:moveTo>
                    <a:pt x="22098" y="0"/>
                  </a:moveTo>
                  <a:lnTo>
                    <a:pt x="22098" y="6231"/>
                  </a:lnTo>
                  <a:lnTo>
                    <a:pt x="12192" y="10478"/>
                  </a:lnTo>
                  <a:cubicBezTo>
                    <a:pt x="9144" y="15049"/>
                    <a:pt x="7620" y="19621"/>
                    <a:pt x="7620" y="25717"/>
                  </a:cubicBezTo>
                  <a:cubicBezTo>
                    <a:pt x="7620" y="31814"/>
                    <a:pt x="9144" y="36385"/>
                    <a:pt x="12192" y="39433"/>
                  </a:cubicBezTo>
                  <a:lnTo>
                    <a:pt x="22098" y="43679"/>
                  </a:lnTo>
                  <a:lnTo>
                    <a:pt x="22098" y="51280"/>
                  </a:lnTo>
                  <a:lnTo>
                    <a:pt x="6096" y="44005"/>
                  </a:lnTo>
                  <a:cubicBezTo>
                    <a:pt x="1523" y="39433"/>
                    <a:pt x="0" y="33338"/>
                    <a:pt x="0" y="25717"/>
                  </a:cubicBezTo>
                  <a:lnTo>
                    <a:pt x="0" y="24194"/>
                  </a:lnTo>
                  <a:cubicBezTo>
                    <a:pt x="0" y="19621"/>
                    <a:pt x="0" y="15049"/>
                    <a:pt x="3048" y="12002"/>
                  </a:cubicBezTo>
                  <a:cubicBezTo>
                    <a:pt x="4572" y="7430"/>
                    <a:pt x="7620" y="4382"/>
                    <a:pt x="10668" y="2857"/>
                  </a:cubicBezTo>
                  <a:lnTo>
                    <a:pt x="220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2" name="Shape 37">
              <a:extLst>
                <a:ext uri="{FF2B5EF4-FFF2-40B4-BE49-F238E27FC236}">
                  <a16:creationId xmlns:a16="http://schemas.microsoft.com/office/drawing/2014/main" id="{710F9C02-14FA-4ED9-8E08-2E0DE5721C73}"/>
                </a:ext>
              </a:extLst>
            </p:cNvPr>
            <p:cNvSpPr/>
            <p:nvPr/>
          </p:nvSpPr>
          <p:spPr>
            <a:xfrm>
              <a:off x="11742420" y="7415784"/>
              <a:ext cx="18288" cy="13716"/>
            </a:xfrm>
            <a:custGeom>
              <a:avLst/>
              <a:gdLst/>
              <a:ahLst/>
              <a:cxnLst/>
              <a:rect l="0" t="0" r="0" b="0"/>
              <a:pathLst>
                <a:path w="18288" h="13716">
                  <a:moveTo>
                    <a:pt x="4572" y="0"/>
                  </a:moveTo>
                  <a:lnTo>
                    <a:pt x="18288" y="6097"/>
                  </a:lnTo>
                  <a:lnTo>
                    <a:pt x="18288" y="13716"/>
                  </a:lnTo>
                  <a:lnTo>
                    <a:pt x="7620" y="10668"/>
                  </a:lnTo>
                  <a:cubicBezTo>
                    <a:pt x="4572" y="9144"/>
                    <a:pt x="1524" y="7620"/>
                    <a:pt x="0" y="4572"/>
                  </a:cubicBezTo>
                  <a:lnTo>
                    <a:pt x="457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3" name="Shape 38">
              <a:extLst>
                <a:ext uri="{FF2B5EF4-FFF2-40B4-BE49-F238E27FC236}">
                  <a16:creationId xmlns:a16="http://schemas.microsoft.com/office/drawing/2014/main" id="{5BD2DC61-80A5-4527-871C-AFF3ECA23751}"/>
                </a:ext>
              </a:extLst>
            </p:cNvPr>
            <p:cNvSpPr/>
            <p:nvPr/>
          </p:nvSpPr>
          <p:spPr>
            <a:xfrm>
              <a:off x="11739372" y="7359397"/>
              <a:ext cx="21336" cy="51815"/>
            </a:xfrm>
            <a:custGeom>
              <a:avLst/>
              <a:gdLst/>
              <a:ahLst/>
              <a:cxnLst/>
              <a:rect l="0" t="0" r="0" b="0"/>
              <a:pathLst>
                <a:path w="21336" h="51815">
                  <a:moveTo>
                    <a:pt x="19812" y="0"/>
                  </a:moveTo>
                  <a:lnTo>
                    <a:pt x="21336" y="609"/>
                  </a:lnTo>
                  <a:lnTo>
                    <a:pt x="21336" y="6966"/>
                  </a:lnTo>
                  <a:lnTo>
                    <a:pt x="12193" y="12192"/>
                  </a:lnTo>
                  <a:cubicBezTo>
                    <a:pt x="10668" y="15239"/>
                    <a:pt x="9144" y="19811"/>
                    <a:pt x="9144" y="25907"/>
                  </a:cubicBezTo>
                  <a:cubicBezTo>
                    <a:pt x="9144" y="32003"/>
                    <a:pt x="10668" y="36575"/>
                    <a:pt x="12193" y="39623"/>
                  </a:cubicBezTo>
                  <a:lnTo>
                    <a:pt x="21336" y="43542"/>
                  </a:lnTo>
                  <a:lnTo>
                    <a:pt x="21336" y="51138"/>
                  </a:lnTo>
                  <a:lnTo>
                    <a:pt x="19812" y="51815"/>
                  </a:lnTo>
                  <a:cubicBezTo>
                    <a:pt x="13715" y="51815"/>
                    <a:pt x="9144" y="48768"/>
                    <a:pt x="6097" y="44195"/>
                  </a:cubicBezTo>
                  <a:cubicBezTo>
                    <a:pt x="3048" y="39623"/>
                    <a:pt x="0" y="33527"/>
                    <a:pt x="0" y="24384"/>
                  </a:cubicBezTo>
                  <a:cubicBezTo>
                    <a:pt x="0" y="16763"/>
                    <a:pt x="3048" y="10668"/>
                    <a:pt x="6097" y="6095"/>
                  </a:cubicBezTo>
                  <a:cubicBezTo>
                    <a:pt x="9144" y="1523"/>
                    <a:pt x="13715" y="0"/>
                    <a:pt x="1981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4" name="Shape 39">
              <a:extLst>
                <a:ext uri="{FF2B5EF4-FFF2-40B4-BE49-F238E27FC236}">
                  <a16:creationId xmlns:a16="http://schemas.microsoft.com/office/drawing/2014/main" id="{1009888D-CDE7-4CE9-83B3-CCA777F73C11}"/>
                </a:ext>
              </a:extLst>
            </p:cNvPr>
            <p:cNvSpPr/>
            <p:nvPr/>
          </p:nvSpPr>
          <p:spPr>
            <a:xfrm>
              <a:off x="11708130" y="7359397"/>
              <a:ext cx="23622" cy="51815"/>
            </a:xfrm>
            <a:custGeom>
              <a:avLst/>
              <a:gdLst/>
              <a:ahLst/>
              <a:cxnLst/>
              <a:rect l="0" t="0" r="0" b="0"/>
              <a:pathLst>
                <a:path w="23622" h="51815">
                  <a:moveTo>
                    <a:pt x="761" y="0"/>
                  </a:moveTo>
                  <a:cubicBezTo>
                    <a:pt x="6857" y="0"/>
                    <a:pt x="12953" y="1523"/>
                    <a:pt x="16002" y="6095"/>
                  </a:cubicBezTo>
                  <a:cubicBezTo>
                    <a:pt x="20574" y="10668"/>
                    <a:pt x="23622" y="16763"/>
                    <a:pt x="23622" y="25907"/>
                  </a:cubicBezTo>
                  <a:cubicBezTo>
                    <a:pt x="23622" y="30479"/>
                    <a:pt x="22098" y="35051"/>
                    <a:pt x="20574" y="39623"/>
                  </a:cubicBezTo>
                  <a:cubicBezTo>
                    <a:pt x="19050" y="42672"/>
                    <a:pt x="16002" y="45720"/>
                    <a:pt x="12953" y="48768"/>
                  </a:cubicBezTo>
                  <a:cubicBezTo>
                    <a:pt x="8382" y="50292"/>
                    <a:pt x="5335" y="51815"/>
                    <a:pt x="761" y="51815"/>
                  </a:cubicBezTo>
                  <a:lnTo>
                    <a:pt x="0" y="51470"/>
                  </a:lnTo>
                  <a:lnTo>
                    <a:pt x="0" y="43869"/>
                  </a:lnTo>
                  <a:lnTo>
                    <a:pt x="761" y="44195"/>
                  </a:lnTo>
                  <a:cubicBezTo>
                    <a:pt x="5335" y="44195"/>
                    <a:pt x="8382" y="42672"/>
                    <a:pt x="9906" y="39623"/>
                  </a:cubicBezTo>
                  <a:cubicBezTo>
                    <a:pt x="12953" y="35051"/>
                    <a:pt x="14478" y="30479"/>
                    <a:pt x="14478" y="24384"/>
                  </a:cubicBezTo>
                  <a:cubicBezTo>
                    <a:pt x="14478" y="19811"/>
                    <a:pt x="12953" y="15239"/>
                    <a:pt x="9906" y="12192"/>
                  </a:cubicBezTo>
                  <a:cubicBezTo>
                    <a:pt x="8382" y="7620"/>
                    <a:pt x="3810" y="6095"/>
                    <a:pt x="761" y="6095"/>
                  </a:cubicBezTo>
                  <a:lnTo>
                    <a:pt x="0" y="6421"/>
                  </a:lnTo>
                  <a:lnTo>
                    <a:pt x="0" y="190"/>
                  </a:lnTo>
                  <a:lnTo>
                    <a:pt x="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5" name="Shape 40">
              <a:extLst>
                <a:ext uri="{FF2B5EF4-FFF2-40B4-BE49-F238E27FC236}">
                  <a16:creationId xmlns:a16="http://schemas.microsoft.com/office/drawing/2014/main" id="{33CB88CC-7638-42D4-BE8F-39E7C52A98DC}"/>
                </a:ext>
              </a:extLst>
            </p:cNvPr>
            <p:cNvSpPr/>
            <p:nvPr/>
          </p:nvSpPr>
          <p:spPr>
            <a:xfrm>
              <a:off x="11815572" y="7359587"/>
              <a:ext cx="22098" cy="51278"/>
            </a:xfrm>
            <a:custGeom>
              <a:avLst/>
              <a:gdLst/>
              <a:ahLst/>
              <a:cxnLst/>
              <a:rect l="0" t="0" r="0" b="0"/>
              <a:pathLst>
                <a:path w="22098" h="51278">
                  <a:moveTo>
                    <a:pt x="22098" y="0"/>
                  </a:moveTo>
                  <a:lnTo>
                    <a:pt x="22098" y="6286"/>
                  </a:lnTo>
                  <a:lnTo>
                    <a:pt x="13715" y="10477"/>
                  </a:lnTo>
                  <a:cubicBezTo>
                    <a:pt x="10668" y="12001"/>
                    <a:pt x="9144" y="16573"/>
                    <a:pt x="9144" y="21144"/>
                  </a:cubicBezTo>
                  <a:lnTo>
                    <a:pt x="22098" y="21144"/>
                  </a:lnTo>
                  <a:lnTo>
                    <a:pt x="22098" y="27241"/>
                  </a:lnTo>
                  <a:lnTo>
                    <a:pt x="9144" y="27241"/>
                  </a:lnTo>
                  <a:cubicBezTo>
                    <a:pt x="9144" y="31813"/>
                    <a:pt x="10668" y="36385"/>
                    <a:pt x="13715" y="39432"/>
                  </a:cubicBezTo>
                  <a:lnTo>
                    <a:pt x="22098" y="43025"/>
                  </a:lnTo>
                  <a:lnTo>
                    <a:pt x="22098" y="51278"/>
                  </a:lnTo>
                  <a:lnTo>
                    <a:pt x="6097" y="44004"/>
                  </a:lnTo>
                  <a:cubicBezTo>
                    <a:pt x="3048" y="39432"/>
                    <a:pt x="0" y="33337"/>
                    <a:pt x="0" y="27241"/>
                  </a:cubicBezTo>
                  <a:lnTo>
                    <a:pt x="0" y="24193"/>
                  </a:lnTo>
                  <a:cubicBezTo>
                    <a:pt x="0" y="19621"/>
                    <a:pt x="1525" y="15049"/>
                    <a:pt x="3048" y="12001"/>
                  </a:cubicBezTo>
                  <a:cubicBezTo>
                    <a:pt x="4572" y="7429"/>
                    <a:pt x="7620" y="4381"/>
                    <a:pt x="10668" y="2856"/>
                  </a:cubicBezTo>
                  <a:lnTo>
                    <a:pt x="2209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6" name="Shape 41">
              <a:extLst>
                <a:ext uri="{FF2B5EF4-FFF2-40B4-BE49-F238E27FC236}">
                  <a16:creationId xmlns:a16="http://schemas.microsoft.com/office/drawing/2014/main" id="{4A8B2640-8D3D-4A90-B894-8294344818EF}"/>
                </a:ext>
              </a:extLst>
            </p:cNvPr>
            <p:cNvSpPr/>
            <p:nvPr/>
          </p:nvSpPr>
          <p:spPr>
            <a:xfrm>
              <a:off x="11760708" y="7359397"/>
              <a:ext cx="21336" cy="70103"/>
            </a:xfrm>
            <a:custGeom>
              <a:avLst/>
              <a:gdLst/>
              <a:ahLst/>
              <a:cxnLst/>
              <a:rect l="0" t="0" r="0" b="0"/>
              <a:pathLst>
                <a:path w="21336" h="70103">
                  <a:moveTo>
                    <a:pt x="13716" y="0"/>
                  </a:moveTo>
                  <a:lnTo>
                    <a:pt x="21336" y="0"/>
                  </a:lnTo>
                  <a:lnTo>
                    <a:pt x="21336" y="48768"/>
                  </a:lnTo>
                  <a:cubicBezTo>
                    <a:pt x="21336" y="54863"/>
                    <a:pt x="19812" y="60959"/>
                    <a:pt x="15240" y="64007"/>
                  </a:cubicBezTo>
                  <a:cubicBezTo>
                    <a:pt x="12192" y="68579"/>
                    <a:pt x="6097" y="70103"/>
                    <a:pt x="1" y="70103"/>
                  </a:cubicBezTo>
                  <a:lnTo>
                    <a:pt x="0" y="70103"/>
                  </a:lnTo>
                  <a:lnTo>
                    <a:pt x="0" y="62484"/>
                  </a:lnTo>
                  <a:lnTo>
                    <a:pt x="1" y="62484"/>
                  </a:lnTo>
                  <a:cubicBezTo>
                    <a:pt x="3048" y="62484"/>
                    <a:pt x="7620" y="62484"/>
                    <a:pt x="9144" y="59435"/>
                  </a:cubicBezTo>
                  <a:cubicBezTo>
                    <a:pt x="12192" y="57911"/>
                    <a:pt x="12192" y="53339"/>
                    <a:pt x="12192" y="50292"/>
                  </a:cubicBezTo>
                  <a:lnTo>
                    <a:pt x="12192" y="45720"/>
                  </a:lnTo>
                  <a:lnTo>
                    <a:pt x="0" y="51138"/>
                  </a:lnTo>
                  <a:lnTo>
                    <a:pt x="0" y="43542"/>
                  </a:lnTo>
                  <a:lnTo>
                    <a:pt x="1525" y="44195"/>
                  </a:lnTo>
                  <a:cubicBezTo>
                    <a:pt x="6097" y="44195"/>
                    <a:pt x="10668" y="41147"/>
                    <a:pt x="12192" y="36575"/>
                  </a:cubicBezTo>
                  <a:lnTo>
                    <a:pt x="12192" y="13715"/>
                  </a:lnTo>
                  <a:cubicBezTo>
                    <a:pt x="10668" y="9144"/>
                    <a:pt x="6097" y="6095"/>
                    <a:pt x="1525" y="6095"/>
                  </a:cubicBezTo>
                  <a:lnTo>
                    <a:pt x="0" y="6966"/>
                  </a:lnTo>
                  <a:lnTo>
                    <a:pt x="0" y="609"/>
                  </a:lnTo>
                  <a:lnTo>
                    <a:pt x="13716" y="6095"/>
                  </a:lnTo>
                  <a:lnTo>
                    <a:pt x="137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7" name="Shape 545">
              <a:extLst>
                <a:ext uri="{FF2B5EF4-FFF2-40B4-BE49-F238E27FC236}">
                  <a16:creationId xmlns:a16="http://schemas.microsoft.com/office/drawing/2014/main" id="{6A6B13C7-A70B-4436-A982-4AAF65B48278}"/>
                </a:ext>
              </a:extLst>
            </p:cNvPr>
            <p:cNvSpPr/>
            <p:nvPr/>
          </p:nvSpPr>
          <p:spPr>
            <a:xfrm>
              <a:off x="11795761" y="7338060"/>
              <a:ext cx="9144" cy="71628"/>
            </a:xfrm>
            <a:custGeom>
              <a:avLst/>
              <a:gdLst/>
              <a:ahLst/>
              <a:cxnLst/>
              <a:rect l="0" t="0" r="0" b="0"/>
              <a:pathLst>
                <a:path w="9144" h="71628">
                  <a:moveTo>
                    <a:pt x="0" y="0"/>
                  </a:moveTo>
                  <a:lnTo>
                    <a:pt x="9144" y="0"/>
                  </a:lnTo>
                  <a:lnTo>
                    <a:pt x="9144" y="71628"/>
                  </a:lnTo>
                  <a:lnTo>
                    <a:pt x="0" y="7162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8" name="Shape 43">
              <a:extLst>
                <a:ext uri="{FF2B5EF4-FFF2-40B4-BE49-F238E27FC236}">
                  <a16:creationId xmlns:a16="http://schemas.microsoft.com/office/drawing/2014/main" id="{6A50508E-5602-43F8-BBB9-AD904A5CCF6E}"/>
                </a:ext>
              </a:extLst>
            </p:cNvPr>
            <p:cNvSpPr/>
            <p:nvPr/>
          </p:nvSpPr>
          <p:spPr>
            <a:xfrm>
              <a:off x="11862815" y="7399020"/>
              <a:ext cx="13717" cy="24384"/>
            </a:xfrm>
            <a:custGeom>
              <a:avLst/>
              <a:gdLst/>
              <a:ahLst/>
              <a:cxnLst/>
              <a:rect l="0" t="0" r="0" b="0"/>
              <a:pathLst>
                <a:path w="13717" h="24384">
                  <a:moveTo>
                    <a:pt x="4572" y="0"/>
                  </a:moveTo>
                  <a:lnTo>
                    <a:pt x="13717" y="0"/>
                  </a:lnTo>
                  <a:lnTo>
                    <a:pt x="13717" y="7620"/>
                  </a:lnTo>
                  <a:cubicBezTo>
                    <a:pt x="13717" y="10668"/>
                    <a:pt x="12193" y="13716"/>
                    <a:pt x="10668" y="16764"/>
                  </a:cubicBezTo>
                  <a:cubicBezTo>
                    <a:pt x="9145" y="19812"/>
                    <a:pt x="7621" y="22861"/>
                    <a:pt x="6097" y="24384"/>
                  </a:cubicBezTo>
                  <a:lnTo>
                    <a:pt x="0" y="21336"/>
                  </a:lnTo>
                  <a:cubicBezTo>
                    <a:pt x="3049" y="16764"/>
                    <a:pt x="4572" y="12192"/>
                    <a:pt x="4572" y="7620"/>
                  </a:cubicBezTo>
                  <a:lnTo>
                    <a:pt x="457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39" name="Shape 44">
              <a:extLst>
                <a:ext uri="{FF2B5EF4-FFF2-40B4-BE49-F238E27FC236}">
                  <a16:creationId xmlns:a16="http://schemas.microsoft.com/office/drawing/2014/main" id="{D535BF7E-46BA-4607-8F56-5E0BFF063565}"/>
                </a:ext>
              </a:extLst>
            </p:cNvPr>
            <p:cNvSpPr/>
            <p:nvPr/>
          </p:nvSpPr>
          <p:spPr>
            <a:xfrm>
              <a:off x="11837670" y="7397497"/>
              <a:ext cx="20574" cy="13715"/>
            </a:xfrm>
            <a:custGeom>
              <a:avLst/>
              <a:gdLst/>
              <a:ahLst/>
              <a:cxnLst/>
              <a:rect l="0" t="0" r="0" b="0"/>
              <a:pathLst>
                <a:path w="20574" h="13715">
                  <a:moveTo>
                    <a:pt x="14478" y="0"/>
                  </a:moveTo>
                  <a:lnTo>
                    <a:pt x="20574" y="3047"/>
                  </a:lnTo>
                  <a:cubicBezTo>
                    <a:pt x="16002" y="10668"/>
                    <a:pt x="9906" y="13715"/>
                    <a:pt x="763" y="13715"/>
                  </a:cubicBezTo>
                  <a:lnTo>
                    <a:pt x="0" y="13369"/>
                  </a:lnTo>
                  <a:lnTo>
                    <a:pt x="0" y="5115"/>
                  </a:lnTo>
                  <a:lnTo>
                    <a:pt x="2286" y="6095"/>
                  </a:lnTo>
                  <a:cubicBezTo>
                    <a:pt x="5335" y="6095"/>
                    <a:pt x="6858" y="6095"/>
                    <a:pt x="9906" y="4572"/>
                  </a:cubicBezTo>
                  <a:cubicBezTo>
                    <a:pt x="11430" y="3047"/>
                    <a:pt x="12954" y="1523"/>
                    <a:pt x="1447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0" name="Shape 45">
              <a:extLst>
                <a:ext uri="{FF2B5EF4-FFF2-40B4-BE49-F238E27FC236}">
                  <a16:creationId xmlns:a16="http://schemas.microsoft.com/office/drawing/2014/main" id="{A58EE466-5EDD-4E77-801A-8D386F7670FB}"/>
                </a:ext>
              </a:extLst>
            </p:cNvPr>
            <p:cNvSpPr/>
            <p:nvPr/>
          </p:nvSpPr>
          <p:spPr>
            <a:xfrm>
              <a:off x="11992356" y="7380247"/>
              <a:ext cx="19051" cy="30966"/>
            </a:xfrm>
            <a:custGeom>
              <a:avLst/>
              <a:gdLst/>
              <a:ahLst/>
              <a:cxnLst/>
              <a:rect l="0" t="0" r="0" b="0"/>
              <a:pathLst>
                <a:path w="19051" h="30966">
                  <a:moveTo>
                    <a:pt x="19051" y="0"/>
                  </a:moveTo>
                  <a:lnTo>
                    <a:pt x="19051" y="6041"/>
                  </a:lnTo>
                  <a:lnTo>
                    <a:pt x="12002" y="7344"/>
                  </a:lnTo>
                  <a:cubicBezTo>
                    <a:pt x="9144" y="8868"/>
                    <a:pt x="7620" y="11154"/>
                    <a:pt x="7620" y="14201"/>
                  </a:cubicBezTo>
                  <a:cubicBezTo>
                    <a:pt x="7620" y="17250"/>
                    <a:pt x="9144" y="18773"/>
                    <a:pt x="10668" y="20297"/>
                  </a:cubicBezTo>
                  <a:cubicBezTo>
                    <a:pt x="12192" y="21822"/>
                    <a:pt x="15241" y="23345"/>
                    <a:pt x="18288" y="23345"/>
                  </a:cubicBezTo>
                  <a:lnTo>
                    <a:pt x="19051" y="23040"/>
                  </a:lnTo>
                  <a:lnTo>
                    <a:pt x="19051" y="29949"/>
                  </a:lnTo>
                  <a:lnTo>
                    <a:pt x="16764" y="30966"/>
                  </a:lnTo>
                  <a:cubicBezTo>
                    <a:pt x="12192" y="30966"/>
                    <a:pt x="7620" y="29442"/>
                    <a:pt x="4573" y="26394"/>
                  </a:cubicBezTo>
                  <a:cubicBezTo>
                    <a:pt x="1525" y="23345"/>
                    <a:pt x="0" y="20297"/>
                    <a:pt x="0" y="15725"/>
                  </a:cubicBezTo>
                  <a:cubicBezTo>
                    <a:pt x="0" y="9629"/>
                    <a:pt x="1525" y="6582"/>
                    <a:pt x="6097" y="3534"/>
                  </a:cubicBezTo>
                  <a:lnTo>
                    <a:pt x="190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1" name="Shape 46">
              <a:extLst>
                <a:ext uri="{FF2B5EF4-FFF2-40B4-BE49-F238E27FC236}">
                  <a16:creationId xmlns:a16="http://schemas.microsoft.com/office/drawing/2014/main" id="{15B5EF56-1FC3-49EC-B9A8-2E170902A0A9}"/>
                </a:ext>
              </a:extLst>
            </p:cNvPr>
            <p:cNvSpPr/>
            <p:nvPr/>
          </p:nvSpPr>
          <p:spPr>
            <a:xfrm>
              <a:off x="11992356" y="7359524"/>
              <a:ext cx="19051" cy="13588"/>
            </a:xfrm>
            <a:custGeom>
              <a:avLst/>
              <a:gdLst/>
              <a:ahLst/>
              <a:cxnLst/>
              <a:rect l="0" t="0" r="0" b="0"/>
              <a:pathLst>
                <a:path w="19051" h="13588">
                  <a:moveTo>
                    <a:pt x="19051" y="0"/>
                  </a:moveTo>
                  <a:lnTo>
                    <a:pt x="19051" y="6272"/>
                  </a:lnTo>
                  <a:lnTo>
                    <a:pt x="12192" y="9017"/>
                  </a:lnTo>
                  <a:cubicBezTo>
                    <a:pt x="10668" y="10540"/>
                    <a:pt x="9144" y="12064"/>
                    <a:pt x="9144" y="13588"/>
                  </a:cubicBezTo>
                  <a:lnTo>
                    <a:pt x="0" y="13588"/>
                  </a:lnTo>
                  <a:cubicBezTo>
                    <a:pt x="0" y="12064"/>
                    <a:pt x="1525" y="9017"/>
                    <a:pt x="3049" y="7493"/>
                  </a:cubicBezTo>
                  <a:cubicBezTo>
                    <a:pt x="4573" y="4445"/>
                    <a:pt x="7620" y="2920"/>
                    <a:pt x="10668" y="1396"/>
                  </a:cubicBezTo>
                  <a:lnTo>
                    <a:pt x="1905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2" name="Shape 47">
              <a:extLst>
                <a:ext uri="{FF2B5EF4-FFF2-40B4-BE49-F238E27FC236}">
                  <a16:creationId xmlns:a16="http://schemas.microsoft.com/office/drawing/2014/main" id="{BC27D476-D570-4C05-A2BE-926C2DED8BB9}"/>
                </a:ext>
              </a:extLst>
            </p:cNvPr>
            <p:cNvSpPr/>
            <p:nvPr/>
          </p:nvSpPr>
          <p:spPr>
            <a:xfrm>
              <a:off x="11837670" y="7359397"/>
              <a:ext cx="20574" cy="27432"/>
            </a:xfrm>
            <a:custGeom>
              <a:avLst/>
              <a:gdLst/>
              <a:ahLst/>
              <a:cxnLst/>
              <a:rect l="0" t="0" r="0" b="0"/>
              <a:pathLst>
                <a:path w="20574" h="27432">
                  <a:moveTo>
                    <a:pt x="763" y="0"/>
                  </a:moveTo>
                  <a:cubicBezTo>
                    <a:pt x="6858" y="0"/>
                    <a:pt x="11430" y="1523"/>
                    <a:pt x="16002" y="6095"/>
                  </a:cubicBezTo>
                  <a:cubicBezTo>
                    <a:pt x="19050" y="10668"/>
                    <a:pt x="20574" y="16763"/>
                    <a:pt x="20574" y="24384"/>
                  </a:cubicBezTo>
                  <a:lnTo>
                    <a:pt x="20574" y="27432"/>
                  </a:lnTo>
                  <a:lnTo>
                    <a:pt x="0" y="27432"/>
                  </a:lnTo>
                  <a:lnTo>
                    <a:pt x="0" y="21335"/>
                  </a:lnTo>
                  <a:lnTo>
                    <a:pt x="12954" y="21335"/>
                  </a:lnTo>
                  <a:lnTo>
                    <a:pt x="12954" y="19811"/>
                  </a:lnTo>
                  <a:cubicBezTo>
                    <a:pt x="11430" y="15239"/>
                    <a:pt x="11430" y="12192"/>
                    <a:pt x="8382" y="10668"/>
                  </a:cubicBezTo>
                  <a:cubicBezTo>
                    <a:pt x="6858" y="7620"/>
                    <a:pt x="3811" y="6095"/>
                    <a:pt x="763" y="6095"/>
                  </a:cubicBezTo>
                  <a:lnTo>
                    <a:pt x="0" y="6476"/>
                  </a:lnTo>
                  <a:lnTo>
                    <a:pt x="0" y="191"/>
                  </a:lnTo>
                  <a:lnTo>
                    <a:pt x="76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3" name="Shape 48">
              <a:extLst>
                <a:ext uri="{FF2B5EF4-FFF2-40B4-BE49-F238E27FC236}">
                  <a16:creationId xmlns:a16="http://schemas.microsoft.com/office/drawing/2014/main" id="{1C4DA533-6280-4DFB-90C0-088805D2A3FF}"/>
                </a:ext>
              </a:extLst>
            </p:cNvPr>
            <p:cNvSpPr/>
            <p:nvPr/>
          </p:nvSpPr>
          <p:spPr>
            <a:xfrm>
              <a:off x="11911584" y="7342632"/>
              <a:ext cx="67056" cy="67056"/>
            </a:xfrm>
            <a:custGeom>
              <a:avLst/>
              <a:gdLst/>
              <a:ahLst/>
              <a:cxnLst/>
              <a:rect l="0" t="0" r="0" b="0"/>
              <a:pathLst>
                <a:path w="67056" h="67056">
                  <a:moveTo>
                    <a:pt x="0" y="0"/>
                  </a:moveTo>
                  <a:lnTo>
                    <a:pt x="12192" y="0"/>
                  </a:lnTo>
                  <a:lnTo>
                    <a:pt x="33528" y="54865"/>
                  </a:lnTo>
                  <a:lnTo>
                    <a:pt x="56388" y="0"/>
                  </a:lnTo>
                  <a:lnTo>
                    <a:pt x="67056" y="0"/>
                  </a:lnTo>
                  <a:lnTo>
                    <a:pt x="67056" y="67056"/>
                  </a:lnTo>
                  <a:lnTo>
                    <a:pt x="57913" y="67056"/>
                  </a:lnTo>
                  <a:lnTo>
                    <a:pt x="57913" y="41149"/>
                  </a:lnTo>
                  <a:lnTo>
                    <a:pt x="59436" y="12192"/>
                  </a:lnTo>
                  <a:lnTo>
                    <a:pt x="36577" y="67056"/>
                  </a:lnTo>
                  <a:lnTo>
                    <a:pt x="30481" y="67056"/>
                  </a:lnTo>
                  <a:lnTo>
                    <a:pt x="7620" y="12192"/>
                  </a:lnTo>
                  <a:lnTo>
                    <a:pt x="9144" y="41149"/>
                  </a:lnTo>
                  <a:lnTo>
                    <a:pt x="9144" y="67056"/>
                  </a:lnTo>
                  <a:lnTo>
                    <a:pt x="0" y="6705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4" name="Shape 49">
              <a:extLst>
                <a:ext uri="{FF2B5EF4-FFF2-40B4-BE49-F238E27FC236}">
                  <a16:creationId xmlns:a16="http://schemas.microsoft.com/office/drawing/2014/main" id="{6151BA9C-56E0-4514-B9D5-35AF54070F60}"/>
                </a:ext>
              </a:extLst>
            </p:cNvPr>
            <p:cNvSpPr/>
            <p:nvPr/>
          </p:nvSpPr>
          <p:spPr>
            <a:xfrm>
              <a:off x="12044172" y="7359397"/>
              <a:ext cx="22098" cy="70103"/>
            </a:xfrm>
            <a:custGeom>
              <a:avLst/>
              <a:gdLst/>
              <a:ahLst/>
              <a:cxnLst/>
              <a:rect l="0" t="0" r="0" b="0"/>
              <a:pathLst>
                <a:path w="22098" h="70103">
                  <a:moveTo>
                    <a:pt x="0" y="0"/>
                  </a:moveTo>
                  <a:lnTo>
                    <a:pt x="9144" y="0"/>
                  </a:lnTo>
                  <a:lnTo>
                    <a:pt x="9144" y="6095"/>
                  </a:lnTo>
                  <a:lnTo>
                    <a:pt x="22098" y="339"/>
                  </a:lnTo>
                  <a:lnTo>
                    <a:pt x="22098" y="6603"/>
                  </a:lnTo>
                  <a:lnTo>
                    <a:pt x="21337" y="6095"/>
                  </a:lnTo>
                  <a:cubicBezTo>
                    <a:pt x="15240" y="6095"/>
                    <a:pt x="12193" y="9144"/>
                    <a:pt x="9144" y="13715"/>
                  </a:cubicBezTo>
                  <a:lnTo>
                    <a:pt x="9144" y="38100"/>
                  </a:lnTo>
                  <a:cubicBezTo>
                    <a:pt x="12193" y="42672"/>
                    <a:pt x="15240" y="44195"/>
                    <a:pt x="21337" y="44195"/>
                  </a:cubicBezTo>
                  <a:lnTo>
                    <a:pt x="22098" y="43814"/>
                  </a:lnTo>
                  <a:lnTo>
                    <a:pt x="22098" y="51477"/>
                  </a:lnTo>
                  <a:lnTo>
                    <a:pt x="9144" y="45720"/>
                  </a:lnTo>
                  <a:lnTo>
                    <a:pt x="9144" y="70103"/>
                  </a:lnTo>
                  <a:lnTo>
                    <a:pt x="0" y="7010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5" name="Shape 50">
              <a:extLst>
                <a:ext uri="{FF2B5EF4-FFF2-40B4-BE49-F238E27FC236}">
                  <a16:creationId xmlns:a16="http://schemas.microsoft.com/office/drawing/2014/main" id="{792BF77A-B298-42AE-8286-41FDF29BD57F}"/>
                </a:ext>
              </a:extLst>
            </p:cNvPr>
            <p:cNvSpPr/>
            <p:nvPr/>
          </p:nvSpPr>
          <p:spPr>
            <a:xfrm>
              <a:off x="12011406" y="7359397"/>
              <a:ext cx="22098" cy="50799"/>
            </a:xfrm>
            <a:custGeom>
              <a:avLst/>
              <a:gdLst/>
              <a:ahLst/>
              <a:cxnLst/>
              <a:rect l="0" t="0" r="0" b="0"/>
              <a:pathLst>
                <a:path w="22098" h="50799">
                  <a:moveTo>
                    <a:pt x="762" y="0"/>
                  </a:moveTo>
                  <a:cubicBezTo>
                    <a:pt x="6858" y="0"/>
                    <a:pt x="11430" y="1523"/>
                    <a:pt x="14477" y="3047"/>
                  </a:cubicBezTo>
                  <a:cubicBezTo>
                    <a:pt x="17526" y="6095"/>
                    <a:pt x="20574" y="10668"/>
                    <a:pt x="20574" y="15239"/>
                  </a:cubicBezTo>
                  <a:lnTo>
                    <a:pt x="20574" y="38100"/>
                  </a:lnTo>
                  <a:cubicBezTo>
                    <a:pt x="20574" y="42672"/>
                    <a:pt x="20574" y="47244"/>
                    <a:pt x="22098" y="50292"/>
                  </a:cubicBezTo>
                  <a:lnTo>
                    <a:pt x="12954" y="50292"/>
                  </a:lnTo>
                  <a:cubicBezTo>
                    <a:pt x="12954" y="48768"/>
                    <a:pt x="11430" y="47244"/>
                    <a:pt x="11430" y="45720"/>
                  </a:cubicBezTo>
                  <a:lnTo>
                    <a:pt x="0" y="50799"/>
                  </a:lnTo>
                  <a:lnTo>
                    <a:pt x="0" y="43890"/>
                  </a:lnTo>
                  <a:lnTo>
                    <a:pt x="6858" y="41147"/>
                  </a:lnTo>
                  <a:cubicBezTo>
                    <a:pt x="8381" y="39623"/>
                    <a:pt x="9906" y="38100"/>
                    <a:pt x="11430" y="36575"/>
                  </a:cubicBezTo>
                  <a:lnTo>
                    <a:pt x="11430" y="25907"/>
                  </a:lnTo>
                  <a:lnTo>
                    <a:pt x="5334" y="25907"/>
                  </a:lnTo>
                  <a:lnTo>
                    <a:pt x="0" y="26891"/>
                  </a:lnTo>
                  <a:lnTo>
                    <a:pt x="0" y="20850"/>
                  </a:lnTo>
                  <a:lnTo>
                    <a:pt x="3809" y="19811"/>
                  </a:lnTo>
                  <a:lnTo>
                    <a:pt x="11430" y="19811"/>
                  </a:lnTo>
                  <a:lnTo>
                    <a:pt x="11430" y="16763"/>
                  </a:lnTo>
                  <a:cubicBezTo>
                    <a:pt x="11430" y="13715"/>
                    <a:pt x="9906" y="10668"/>
                    <a:pt x="8381" y="9144"/>
                  </a:cubicBezTo>
                  <a:cubicBezTo>
                    <a:pt x="6858" y="7620"/>
                    <a:pt x="3809" y="6095"/>
                    <a:pt x="762" y="6095"/>
                  </a:cubicBezTo>
                  <a:lnTo>
                    <a:pt x="0" y="6400"/>
                  </a:lnTo>
                  <a:lnTo>
                    <a:pt x="0" y="127"/>
                  </a:lnTo>
                  <a:lnTo>
                    <a:pt x="76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6" name="Shape 51">
              <a:extLst>
                <a:ext uri="{FF2B5EF4-FFF2-40B4-BE49-F238E27FC236}">
                  <a16:creationId xmlns:a16="http://schemas.microsoft.com/office/drawing/2014/main" id="{EE3BA9A6-3F56-405A-B3F7-2C6EB9BD0F3D}"/>
                </a:ext>
              </a:extLst>
            </p:cNvPr>
            <p:cNvSpPr/>
            <p:nvPr/>
          </p:nvSpPr>
          <p:spPr>
            <a:xfrm>
              <a:off x="12118848" y="7359397"/>
              <a:ext cx="22098" cy="51815"/>
            </a:xfrm>
            <a:custGeom>
              <a:avLst/>
              <a:gdLst/>
              <a:ahLst/>
              <a:cxnLst/>
              <a:rect l="0" t="0" r="0" b="0"/>
              <a:pathLst>
                <a:path w="22098" h="51815">
                  <a:moveTo>
                    <a:pt x="19813" y="0"/>
                  </a:moveTo>
                  <a:lnTo>
                    <a:pt x="22098" y="914"/>
                  </a:lnTo>
                  <a:lnTo>
                    <a:pt x="22098" y="6531"/>
                  </a:lnTo>
                  <a:lnTo>
                    <a:pt x="12192" y="12192"/>
                  </a:lnTo>
                  <a:cubicBezTo>
                    <a:pt x="10668" y="15239"/>
                    <a:pt x="9144" y="19811"/>
                    <a:pt x="9144" y="25907"/>
                  </a:cubicBezTo>
                  <a:cubicBezTo>
                    <a:pt x="9144" y="32003"/>
                    <a:pt x="10668" y="36575"/>
                    <a:pt x="12192" y="39623"/>
                  </a:cubicBezTo>
                  <a:lnTo>
                    <a:pt x="22098" y="43868"/>
                  </a:lnTo>
                  <a:lnTo>
                    <a:pt x="22098" y="50673"/>
                  </a:lnTo>
                  <a:lnTo>
                    <a:pt x="19813" y="51815"/>
                  </a:lnTo>
                  <a:cubicBezTo>
                    <a:pt x="15239" y="51815"/>
                    <a:pt x="9144" y="48768"/>
                    <a:pt x="6096" y="44195"/>
                  </a:cubicBezTo>
                  <a:cubicBezTo>
                    <a:pt x="3049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6763"/>
                    <a:pt x="3049" y="10668"/>
                    <a:pt x="6096" y="6095"/>
                  </a:cubicBezTo>
                  <a:cubicBezTo>
                    <a:pt x="9144" y="1523"/>
                    <a:pt x="15239" y="0"/>
                    <a:pt x="198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7" name="Shape 52">
              <a:extLst>
                <a:ext uri="{FF2B5EF4-FFF2-40B4-BE49-F238E27FC236}">
                  <a16:creationId xmlns:a16="http://schemas.microsoft.com/office/drawing/2014/main" id="{1516B32B-509F-4351-849C-71C0D0B3FA1D}"/>
                </a:ext>
              </a:extLst>
            </p:cNvPr>
            <p:cNvSpPr/>
            <p:nvPr/>
          </p:nvSpPr>
          <p:spPr>
            <a:xfrm>
              <a:off x="12066270" y="7359397"/>
              <a:ext cx="20574" cy="51815"/>
            </a:xfrm>
            <a:custGeom>
              <a:avLst/>
              <a:gdLst/>
              <a:ahLst/>
              <a:cxnLst/>
              <a:rect l="0" t="0" r="0" b="0"/>
              <a:pathLst>
                <a:path w="20574" h="51815">
                  <a:moveTo>
                    <a:pt x="763" y="0"/>
                  </a:moveTo>
                  <a:cubicBezTo>
                    <a:pt x="6858" y="0"/>
                    <a:pt x="11430" y="1523"/>
                    <a:pt x="16002" y="6095"/>
                  </a:cubicBezTo>
                  <a:cubicBezTo>
                    <a:pt x="19050" y="10668"/>
                    <a:pt x="20574" y="16763"/>
                    <a:pt x="20574" y="24384"/>
                  </a:cubicBezTo>
                  <a:lnTo>
                    <a:pt x="20574" y="25907"/>
                  </a:lnTo>
                  <a:cubicBezTo>
                    <a:pt x="20574" y="33527"/>
                    <a:pt x="19050" y="39623"/>
                    <a:pt x="16002" y="44195"/>
                  </a:cubicBezTo>
                  <a:cubicBezTo>
                    <a:pt x="11430" y="48768"/>
                    <a:pt x="6858" y="51815"/>
                    <a:pt x="763" y="51815"/>
                  </a:cubicBezTo>
                  <a:lnTo>
                    <a:pt x="0" y="51477"/>
                  </a:lnTo>
                  <a:lnTo>
                    <a:pt x="0" y="43814"/>
                  </a:lnTo>
                  <a:lnTo>
                    <a:pt x="8382" y="39623"/>
                  </a:lnTo>
                  <a:cubicBezTo>
                    <a:pt x="11430" y="36575"/>
                    <a:pt x="12954" y="32003"/>
                    <a:pt x="12954" y="24384"/>
                  </a:cubicBezTo>
                  <a:cubicBezTo>
                    <a:pt x="12954" y="19811"/>
                    <a:pt x="11430" y="15239"/>
                    <a:pt x="8382" y="12192"/>
                  </a:cubicBezTo>
                  <a:lnTo>
                    <a:pt x="0" y="6603"/>
                  </a:lnTo>
                  <a:lnTo>
                    <a:pt x="0" y="339"/>
                  </a:lnTo>
                  <a:lnTo>
                    <a:pt x="76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8" name="Shape 53">
              <a:extLst>
                <a:ext uri="{FF2B5EF4-FFF2-40B4-BE49-F238E27FC236}">
                  <a16:creationId xmlns:a16="http://schemas.microsoft.com/office/drawing/2014/main" id="{0FD8FBFB-A0CF-48A3-920A-84CE9B128A4E}"/>
                </a:ext>
              </a:extLst>
            </p:cNvPr>
            <p:cNvSpPr/>
            <p:nvPr/>
          </p:nvSpPr>
          <p:spPr>
            <a:xfrm>
              <a:off x="12173712" y="7380040"/>
              <a:ext cx="19812" cy="31173"/>
            </a:xfrm>
            <a:custGeom>
              <a:avLst/>
              <a:gdLst/>
              <a:ahLst/>
              <a:cxnLst/>
              <a:rect l="0" t="0" r="0" b="0"/>
              <a:pathLst>
                <a:path w="19812" h="31173">
                  <a:moveTo>
                    <a:pt x="19812" y="0"/>
                  </a:moveTo>
                  <a:lnTo>
                    <a:pt x="19812" y="6164"/>
                  </a:lnTo>
                  <a:lnTo>
                    <a:pt x="12764" y="7551"/>
                  </a:lnTo>
                  <a:cubicBezTo>
                    <a:pt x="10287" y="9075"/>
                    <a:pt x="9144" y="11361"/>
                    <a:pt x="9144" y="14408"/>
                  </a:cubicBezTo>
                  <a:cubicBezTo>
                    <a:pt x="9144" y="17457"/>
                    <a:pt x="9144" y="18980"/>
                    <a:pt x="10668" y="20504"/>
                  </a:cubicBezTo>
                  <a:cubicBezTo>
                    <a:pt x="12192" y="22029"/>
                    <a:pt x="15240" y="23552"/>
                    <a:pt x="18288" y="23552"/>
                  </a:cubicBezTo>
                  <a:lnTo>
                    <a:pt x="19812" y="22943"/>
                  </a:lnTo>
                  <a:lnTo>
                    <a:pt x="19812" y="29818"/>
                  </a:lnTo>
                  <a:lnTo>
                    <a:pt x="16764" y="31173"/>
                  </a:lnTo>
                  <a:cubicBezTo>
                    <a:pt x="12192" y="31173"/>
                    <a:pt x="7620" y="29649"/>
                    <a:pt x="4572" y="26601"/>
                  </a:cubicBezTo>
                  <a:cubicBezTo>
                    <a:pt x="1525" y="23552"/>
                    <a:pt x="0" y="20504"/>
                    <a:pt x="0" y="15932"/>
                  </a:cubicBezTo>
                  <a:cubicBezTo>
                    <a:pt x="0" y="9836"/>
                    <a:pt x="1525" y="6789"/>
                    <a:pt x="6097" y="3741"/>
                  </a:cubicBezTo>
                  <a:lnTo>
                    <a:pt x="1981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49" name="Shape 54">
              <a:extLst>
                <a:ext uri="{FF2B5EF4-FFF2-40B4-BE49-F238E27FC236}">
                  <a16:creationId xmlns:a16="http://schemas.microsoft.com/office/drawing/2014/main" id="{BFD4C220-5514-4DC0-8B2E-87F17DB65232}"/>
                </a:ext>
              </a:extLst>
            </p:cNvPr>
            <p:cNvSpPr/>
            <p:nvPr/>
          </p:nvSpPr>
          <p:spPr>
            <a:xfrm>
              <a:off x="12175237" y="7359615"/>
              <a:ext cx="18287" cy="13498"/>
            </a:xfrm>
            <a:custGeom>
              <a:avLst/>
              <a:gdLst/>
              <a:ahLst/>
              <a:cxnLst/>
              <a:rect l="0" t="0" r="0" b="0"/>
              <a:pathLst>
                <a:path w="18287" h="13498">
                  <a:moveTo>
                    <a:pt x="18287" y="0"/>
                  </a:moveTo>
                  <a:lnTo>
                    <a:pt x="18287" y="5877"/>
                  </a:lnTo>
                  <a:cubicBezTo>
                    <a:pt x="15239" y="5877"/>
                    <a:pt x="13715" y="7402"/>
                    <a:pt x="10668" y="8926"/>
                  </a:cubicBezTo>
                  <a:cubicBezTo>
                    <a:pt x="9144" y="10450"/>
                    <a:pt x="7619" y="11974"/>
                    <a:pt x="7619" y="13498"/>
                  </a:cubicBezTo>
                  <a:lnTo>
                    <a:pt x="0" y="13498"/>
                  </a:lnTo>
                  <a:cubicBezTo>
                    <a:pt x="0" y="11974"/>
                    <a:pt x="0" y="8926"/>
                    <a:pt x="1524" y="7402"/>
                  </a:cubicBezTo>
                  <a:cubicBezTo>
                    <a:pt x="3047" y="4354"/>
                    <a:pt x="6096" y="2829"/>
                    <a:pt x="9144" y="1305"/>
                  </a:cubicBezTo>
                  <a:lnTo>
                    <a:pt x="182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0" name="Shape 55">
              <a:extLst>
                <a:ext uri="{FF2B5EF4-FFF2-40B4-BE49-F238E27FC236}">
                  <a16:creationId xmlns:a16="http://schemas.microsoft.com/office/drawing/2014/main" id="{4D51884E-6EF0-4436-AF62-30DCBC308BA0}"/>
                </a:ext>
              </a:extLst>
            </p:cNvPr>
            <p:cNvSpPr/>
            <p:nvPr/>
          </p:nvSpPr>
          <p:spPr>
            <a:xfrm>
              <a:off x="12140946" y="7338060"/>
              <a:ext cx="20574" cy="72010"/>
            </a:xfrm>
            <a:custGeom>
              <a:avLst/>
              <a:gdLst/>
              <a:ahLst/>
              <a:cxnLst/>
              <a:rect l="0" t="0" r="0" b="0"/>
              <a:pathLst>
                <a:path w="20574" h="72010">
                  <a:moveTo>
                    <a:pt x="12954" y="0"/>
                  </a:moveTo>
                  <a:lnTo>
                    <a:pt x="20574" y="0"/>
                  </a:lnTo>
                  <a:lnTo>
                    <a:pt x="20574" y="71628"/>
                  </a:lnTo>
                  <a:lnTo>
                    <a:pt x="12954" y="71628"/>
                  </a:lnTo>
                  <a:lnTo>
                    <a:pt x="12954" y="65532"/>
                  </a:lnTo>
                  <a:lnTo>
                    <a:pt x="0" y="72010"/>
                  </a:lnTo>
                  <a:lnTo>
                    <a:pt x="0" y="65205"/>
                  </a:lnTo>
                  <a:lnTo>
                    <a:pt x="763" y="65532"/>
                  </a:lnTo>
                  <a:cubicBezTo>
                    <a:pt x="5335" y="65532"/>
                    <a:pt x="9906" y="62484"/>
                    <a:pt x="12954" y="57912"/>
                  </a:cubicBezTo>
                  <a:lnTo>
                    <a:pt x="12954" y="35052"/>
                  </a:lnTo>
                  <a:cubicBezTo>
                    <a:pt x="9906" y="30480"/>
                    <a:pt x="5335" y="27432"/>
                    <a:pt x="763" y="27432"/>
                  </a:cubicBezTo>
                  <a:lnTo>
                    <a:pt x="0" y="27867"/>
                  </a:lnTo>
                  <a:lnTo>
                    <a:pt x="0" y="22251"/>
                  </a:lnTo>
                  <a:lnTo>
                    <a:pt x="12954" y="27432"/>
                  </a:lnTo>
                  <a:lnTo>
                    <a:pt x="1295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1" name="Shape 56">
              <a:extLst>
                <a:ext uri="{FF2B5EF4-FFF2-40B4-BE49-F238E27FC236}">
                  <a16:creationId xmlns:a16="http://schemas.microsoft.com/office/drawing/2014/main" id="{67D20C89-752E-42E6-9C62-4C26738E88AC}"/>
                </a:ext>
              </a:extLst>
            </p:cNvPr>
            <p:cNvSpPr/>
            <p:nvPr/>
          </p:nvSpPr>
          <p:spPr>
            <a:xfrm>
              <a:off x="12256008" y="7380040"/>
              <a:ext cx="19811" cy="31173"/>
            </a:xfrm>
            <a:custGeom>
              <a:avLst/>
              <a:gdLst/>
              <a:ahLst/>
              <a:cxnLst/>
              <a:rect l="0" t="0" r="0" b="0"/>
              <a:pathLst>
                <a:path w="19811" h="31173">
                  <a:moveTo>
                    <a:pt x="19811" y="0"/>
                  </a:moveTo>
                  <a:lnTo>
                    <a:pt x="19811" y="6163"/>
                  </a:lnTo>
                  <a:lnTo>
                    <a:pt x="12763" y="7551"/>
                  </a:lnTo>
                  <a:cubicBezTo>
                    <a:pt x="10286" y="9075"/>
                    <a:pt x="9144" y="11361"/>
                    <a:pt x="9144" y="14408"/>
                  </a:cubicBezTo>
                  <a:cubicBezTo>
                    <a:pt x="9144" y="17457"/>
                    <a:pt x="9144" y="18980"/>
                    <a:pt x="10668" y="20504"/>
                  </a:cubicBezTo>
                  <a:cubicBezTo>
                    <a:pt x="13715" y="22029"/>
                    <a:pt x="15239" y="23552"/>
                    <a:pt x="18288" y="23552"/>
                  </a:cubicBezTo>
                  <a:lnTo>
                    <a:pt x="19811" y="22943"/>
                  </a:lnTo>
                  <a:lnTo>
                    <a:pt x="19811" y="29818"/>
                  </a:lnTo>
                  <a:lnTo>
                    <a:pt x="16763" y="31173"/>
                  </a:lnTo>
                  <a:cubicBezTo>
                    <a:pt x="12192" y="31173"/>
                    <a:pt x="7620" y="29649"/>
                    <a:pt x="4572" y="26601"/>
                  </a:cubicBezTo>
                  <a:cubicBezTo>
                    <a:pt x="1524" y="23552"/>
                    <a:pt x="0" y="20504"/>
                    <a:pt x="0" y="15932"/>
                  </a:cubicBezTo>
                  <a:cubicBezTo>
                    <a:pt x="0" y="9836"/>
                    <a:pt x="1524" y="6789"/>
                    <a:pt x="6096" y="3741"/>
                  </a:cubicBezTo>
                  <a:lnTo>
                    <a:pt x="1981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2" name="Shape 57">
              <a:extLst>
                <a:ext uri="{FF2B5EF4-FFF2-40B4-BE49-F238E27FC236}">
                  <a16:creationId xmlns:a16="http://schemas.microsoft.com/office/drawing/2014/main" id="{25AF281C-BD63-441E-BFFA-589FDC676440}"/>
                </a:ext>
              </a:extLst>
            </p:cNvPr>
            <p:cNvSpPr/>
            <p:nvPr/>
          </p:nvSpPr>
          <p:spPr>
            <a:xfrm>
              <a:off x="12257532" y="7359615"/>
              <a:ext cx="18287" cy="13498"/>
            </a:xfrm>
            <a:custGeom>
              <a:avLst/>
              <a:gdLst/>
              <a:ahLst/>
              <a:cxnLst/>
              <a:rect l="0" t="0" r="0" b="0"/>
              <a:pathLst>
                <a:path w="18287" h="13498">
                  <a:moveTo>
                    <a:pt x="18287" y="0"/>
                  </a:moveTo>
                  <a:lnTo>
                    <a:pt x="18287" y="5877"/>
                  </a:lnTo>
                  <a:cubicBezTo>
                    <a:pt x="15239" y="5877"/>
                    <a:pt x="13715" y="7402"/>
                    <a:pt x="10668" y="8926"/>
                  </a:cubicBezTo>
                  <a:cubicBezTo>
                    <a:pt x="9144" y="10450"/>
                    <a:pt x="7620" y="11974"/>
                    <a:pt x="7620" y="13498"/>
                  </a:cubicBezTo>
                  <a:lnTo>
                    <a:pt x="0" y="13498"/>
                  </a:lnTo>
                  <a:cubicBezTo>
                    <a:pt x="0" y="11974"/>
                    <a:pt x="0" y="8926"/>
                    <a:pt x="1523" y="7402"/>
                  </a:cubicBezTo>
                  <a:cubicBezTo>
                    <a:pt x="4572" y="4354"/>
                    <a:pt x="6096" y="2829"/>
                    <a:pt x="9144" y="1305"/>
                  </a:cubicBezTo>
                  <a:lnTo>
                    <a:pt x="1828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3" name="Shape 58">
              <a:extLst>
                <a:ext uri="{FF2B5EF4-FFF2-40B4-BE49-F238E27FC236}">
                  <a16:creationId xmlns:a16="http://schemas.microsoft.com/office/drawing/2014/main" id="{6C56C094-D6FB-4BAC-8E28-B3F3D80F98B5}"/>
                </a:ext>
              </a:extLst>
            </p:cNvPr>
            <p:cNvSpPr/>
            <p:nvPr/>
          </p:nvSpPr>
          <p:spPr>
            <a:xfrm>
              <a:off x="12193524" y="7359397"/>
              <a:ext cx="21337" cy="50460"/>
            </a:xfrm>
            <a:custGeom>
              <a:avLst/>
              <a:gdLst/>
              <a:ahLst/>
              <a:cxnLst/>
              <a:rect l="0" t="0" r="0" b="0"/>
              <a:pathLst>
                <a:path w="21337" h="50460">
                  <a:moveTo>
                    <a:pt x="1524" y="0"/>
                  </a:moveTo>
                  <a:cubicBezTo>
                    <a:pt x="6096" y="0"/>
                    <a:pt x="10668" y="1523"/>
                    <a:pt x="15241" y="3047"/>
                  </a:cubicBezTo>
                  <a:cubicBezTo>
                    <a:pt x="18288" y="6095"/>
                    <a:pt x="19813" y="10668"/>
                    <a:pt x="19813" y="15239"/>
                  </a:cubicBezTo>
                  <a:lnTo>
                    <a:pt x="19813" y="38100"/>
                  </a:lnTo>
                  <a:cubicBezTo>
                    <a:pt x="19813" y="42672"/>
                    <a:pt x="19813" y="47244"/>
                    <a:pt x="21337" y="50292"/>
                  </a:cubicBezTo>
                  <a:lnTo>
                    <a:pt x="12192" y="50292"/>
                  </a:lnTo>
                  <a:cubicBezTo>
                    <a:pt x="12192" y="48768"/>
                    <a:pt x="12192" y="47244"/>
                    <a:pt x="10668" y="45720"/>
                  </a:cubicBezTo>
                  <a:lnTo>
                    <a:pt x="0" y="50460"/>
                  </a:lnTo>
                  <a:lnTo>
                    <a:pt x="0" y="43586"/>
                  </a:lnTo>
                  <a:lnTo>
                    <a:pt x="6096" y="41147"/>
                  </a:lnTo>
                  <a:cubicBezTo>
                    <a:pt x="7620" y="39623"/>
                    <a:pt x="10668" y="38100"/>
                    <a:pt x="10668" y="36575"/>
                  </a:cubicBezTo>
                  <a:lnTo>
                    <a:pt x="10668" y="25907"/>
                  </a:lnTo>
                  <a:lnTo>
                    <a:pt x="4573" y="25907"/>
                  </a:lnTo>
                  <a:lnTo>
                    <a:pt x="0" y="26807"/>
                  </a:lnTo>
                  <a:lnTo>
                    <a:pt x="0" y="20643"/>
                  </a:lnTo>
                  <a:lnTo>
                    <a:pt x="3048" y="19811"/>
                  </a:lnTo>
                  <a:lnTo>
                    <a:pt x="10668" y="19811"/>
                  </a:lnTo>
                  <a:lnTo>
                    <a:pt x="10668" y="16763"/>
                  </a:lnTo>
                  <a:cubicBezTo>
                    <a:pt x="10668" y="13715"/>
                    <a:pt x="10668" y="10668"/>
                    <a:pt x="9144" y="9144"/>
                  </a:cubicBezTo>
                  <a:cubicBezTo>
                    <a:pt x="6096" y="7620"/>
                    <a:pt x="4573" y="6095"/>
                    <a:pt x="0" y="6095"/>
                  </a:cubicBezTo>
                  <a:lnTo>
                    <a:pt x="0" y="218"/>
                  </a:lnTo>
                  <a:lnTo>
                    <a:pt x="152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4" name="Shape 59">
              <a:extLst>
                <a:ext uri="{FF2B5EF4-FFF2-40B4-BE49-F238E27FC236}">
                  <a16:creationId xmlns:a16="http://schemas.microsoft.com/office/drawing/2014/main" id="{D37C0DE7-F2D4-4EC7-8262-1ABC82DA00AA}"/>
                </a:ext>
              </a:extLst>
            </p:cNvPr>
            <p:cNvSpPr/>
            <p:nvPr/>
          </p:nvSpPr>
          <p:spPr>
            <a:xfrm>
              <a:off x="12220956" y="7347204"/>
              <a:ext cx="27432" cy="64008"/>
            </a:xfrm>
            <a:custGeom>
              <a:avLst/>
              <a:gdLst/>
              <a:ahLst/>
              <a:cxnLst/>
              <a:rect l="0" t="0" r="0" b="0"/>
              <a:pathLst>
                <a:path w="27432" h="64008">
                  <a:moveTo>
                    <a:pt x="9144" y="0"/>
                  </a:moveTo>
                  <a:lnTo>
                    <a:pt x="16764" y="0"/>
                  </a:lnTo>
                  <a:lnTo>
                    <a:pt x="16764" y="12193"/>
                  </a:lnTo>
                  <a:lnTo>
                    <a:pt x="25909" y="12193"/>
                  </a:lnTo>
                  <a:lnTo>
                    <a:pt x="25909" y="19813"/>
                  </a:lnTo>
                  <a:lnTo>
                    <a:pt x="16764" y="19813"/>
                  </a:lnTo>
                  <a:lnTo>
                    <a:pt x="16764" y="50293"/>
                  </a:lnTo>
                  <a:cubicBezTo>
                    <a:pt x="16764" y="51816"/>
                    <a:pt x="18288" y="53340"/>
                    <a:pt x="18288" y="54865"/>
                  </a:cubicBezTo>
                  <a:cubicBezTo>
                    <a:pt x="19813" y="56388"/>
                    <a:pt x="21336" y="56388"/>
                    <a:pt x="22860" y="56388"/>
                  </a:cubicBezTo>
                  <a:cubicBezTo>
                    <a:pt x="24385" y="56388"/>
                    <a:pt x="24385" y="56388"/>
                    <a:pt x="27432" y="56388"/>
                  </a:cubicBezTo>
                  <a:lnTo>
                    <a:pt x="27432" y="62485"/>
                  </a:lnTo>
                  <a:cubicBezTo>
                    <a:pt x="24385" y="62485"/>
                    <a:pt x="22860" y="64008"/>
                    <a:pt x="19813" y="64008"/>
                  </a:cubicBezTo>
                  <a:cubicBezTo>
                    <a:pt x="16764" y="64008"/>
                    <a:pt x="13716" y="62485"/>
                    <a:pt x="12192" y="59437"/>
                  </a:cubicBezTo>
                  <a:cubicBezTo>
                    <a:pt x="9144" y="57913"/>
                    <a:pt x="9144" y="54865"/>
                    <a:pt x="9144" y="50293"/>
                  </a:cubicBezTo>
                  <a:lnTo>
                    <a:pt x="9144" y="19813"/>
                  </a:lnTo>
                  <a:lnTo>
                    <a:pt x="0" y="19813"/>
                  </a:lnTo>
                  <a:lnTo>
                    <a:pt x="0" y="12193"/>
                  </a:lnTo>
                  <a:lnTo>
                    <a:pt x="9144" y="12193"/>
                  </a:lnTo>
                  <a:lnTo>
                    <a:pt x="91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5" name="Shape 60">
              <a:extLst>
                <a:ext uri="{FF2B5EF4-FFF2-40B4-BE49-F238E27FC236}">
                  <a16:creationId xmlns:a16="http://schemas.microsoft.com/office/drawing/2014/main" id="{EE0944DD-ADC4-4B8C-98A2-81B7FAA3C345}"/>
                </a:ext>
              </a:extLst>
            </p:cNvPr>
            <p:cNvSpPr/>
            <p:nvPr/>
          </p:nvSpPr>
          <p:spPr>
            <a:xfrm>
              <a:off x="12275820" y="7359397"/>
              <a:ext cx="21336" cy="50460"/>
            </a:xfrm>
            <a:custGeom>
              <a:avLst/>
              <a:gdLst/>
              <a:ahLst/>
              <a:cxnLst/>
              <a:rect l="0" t="0" r="0" b="0"/>
              <a:pathLst>
                <a:path w="21336" h="50460">
                  <a:moveTo>
                    <a:pt x="1524" y="0"/>
                  </a:moveTo>
                  <a:cubicBezTo>
                    <a:pt x="7620" y="0"/>
                    <a:pt x="12192" y="1523"/>
                    <a:pt x="15241" y="3047"/>
                  </a:cubicBezTo>
                  <a:cubicBezTo>
                    <a:pt x="18289" y="6095"/>
                    <a:pt x="19813" y="10668"/>
                    <a:pt x="19813" y="15239"/>
                  </a:cubicBezTo>
                  <a:lnTo>
                    <a:pt x="19813" y="38100"/>
                  </a:lnTo>
                  <a:cubicBezTo>
                    <a:pt x="19813" y="42672"/>
                    <a:pt x="19813" y="47244"/>
                    <a:pt x="21336" y="50292"/>
                  </a:cubicBezTo>
                  <a:lnTo>
                    <a:pt x="12192" y="50292"/>
                  </a:lnTo>
                  <a:cubicBezTo>
                    <a:pt x="12192" y="48768"/>
                    <a:pt x="12192" y="47244"/>
                    <a:pt x="10668" y="45720"/>
                  </a:cubicBezTo>
                  <a:lnTo>
                    <a:pt x="0" y="50460"/>
                  </a:lnTo>
                  <a:lnTo>
                    <a:pt x="0" y="43586"/>
                  </a:lnTo>
                  <a:lnTo>
                    <a:pt x="6096" y="41147"/>
                  </a:lnTo>
                  <a:cubicBezTo>
                    <a:pt x="9145" y="39623"/>
                    <a:pt x="10668" y="38100"/>
                    <a:pt x="10668" y="36575"/>
                  </a:cubicBezTo>
                  <a:lnTo>
                    <a:pt x="10668" y="25907"/>
                  </a:lnTo>
                  <a:lnTo>
                    <a:pt x="4572" y="25907"/>
                  </a:lnTo>
                  <a:lnTo>
                    <a:pt x="0" y="26806"/>
                  </a:lnTo>
                  <a:lnTo>
                    <a:pt x="0" y="20643"/>
                  </a:lnTo>
                  <a:lnTo>
                    <a:pt x="3049" y="19811"/>
                  </a:lnTo>
                  <a:lnTo>
                    <a:pt x="10668" y="19811"/>
                  </a:lnTo>
                  <a:lnTo>
                    <a:pt x="10668" y="16763"/>
                  </a:lnTo>
                  <a:cubicBezTo>
                    <a:pt x="10668" y="13715"/>
                    <a:pt x="10668" y="10668"/>
                    <a:pt x="9145" y="9144"/>
                  </a:cubicBezTo>
                  <a:cubicBezTo>
                    <a:pt x="6096" y="7620"/>
                    <a:pt x="4572" y="6095"/>
                    <a:pt x="0" y="6095"/>
                  </a:cubicBezTo>
                  <a:lnTo>
                    <a:pt x="0" y="218"/>
                  </a:lnTo>
                  <a:lnTo>
                    <a:pt x="152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6" name="Shape 61">
              <a:extLst>
                <a:ext uri="{FF2B5EF4-FFF2-40B4-BE49-F238E27FC236}">
                  <a16:creationId xmlns:a16="http://schemas.microsoft.com/office/drawing/2014/main" id="{50818B46-4986-4972-9714-F5909E7CD4B9}"/>
                </a:ext>
              </a:extLst>
            </p:cNvPr>
            <p:cNvSpPr/>
            <p:nvPr/>
          </p:nvSpPr>
          <p:spPr>
            <a:xfrm>
              <a:off x="12345924" y="7355205"/>
              <a:ext cx="16002" cy="40482"/>
            </a:xfrm>
            <a:custGeom>
              <a:avLst/>
              <a:gdLst/>
              <a:ahLst/>
              <a:cxnLst/>
              <a:rect l="0" t="0" r="0" b="0"/>
              <a:pathLst>
                <a:path w="16002" h="40482">
                  <a:moveTo>
                    <a:pt x="16002" y="0"/>
                  </a:moveTo>
                  <a:lnTo>
                    <a:pt x="16002" y="6020"/>
                  </a:lnTo>
                  <a:lnTo>
                    <a:pt x="9144" y="8764"/>
                  </a:lnTo>
                  <a:cubicBezTo>
                    <a:pt x="7620" y="11812"/>
                    <a:pt x="7620" y="14860"/>
                    <a:pt x="7620" y="17907"/>
                  </a:cubicBezTo>
                  <a:lnTo>
                    <a:pt x="7620" y="24003"/>
                  </a:lnTo>
                  <a:cubicBezTo>
                    <a:pt x="7620" y="27051"/>
                    <a:pt x="7620" y="30099"/>
                    <a:pt x="9144" y="31624"/>
                  </a:cubicBezTo>
                  <a:lnTo>
                    <a:pt x="16002" y="35739"/>
                  </a:lnTo>
                  <a:lnTo>
                    <a:pt x="16002" y="40482"/>
                  </a:lnTo>
                  <a:lnTo>
                    <a:pt x="4573" y="36195"/>
                  </a:lnTo>
                  <a:cubicBezTo>
                    <a:pt x="1524" y="33148"/>
                    <a:pt x="0" y="28576"/>
                    <a:pt x="0" y="22479"/>
                  </a:cubicBezTo>
                  <a:lnTo>
                    <a:pt x="0" y="17907"/>
                  </a:lnTo>
                  <a:cubicBezTo>
                    <a:pt x="0" y="13336"/>
                    <a:pt x="1524" y="8764"/>
                    <a:pt x="4573" y="5715"/>
                  </a:cubicBezTo>
                  <a:lnTo>
                    <a:pt x="160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7" name="Shape 62">
              <a:extLst>
                <a:ext uri="{FF2B5EF4-FFF2-40B4-BE49-F238E27FC236}">
                  <a16:creationId xmlns:a16="http://schemas.microsoft.com/office/drawing/2014/main" id="{4AE91F6F-5B8D-44F5-865F-8678101A2444}"/>
                </a:ext>
              </a:extLst>
            </p:cNvPr>
            <p:cNvSpPr/>
            <p:nvPr/>
          </p:nvSpPr>
          <p:spPr>
            <a:xfrm>
              <a:off x="12330684" y="7341316"/>
              <a:ext cx="31242" cy="69689"/>
            </a:xfrm>
            <a:custGeom>
              <a:avLst/>
              <a:gdLst/>
              <a:ahLst/>
              <a:cxnLst/>
              <a:rect l="0" t="0" r="0" b="0"/>
              <a:pathLst>
                <a:path w="31242" h="69689">
                  <a:moveTo>
                    <a:pt x="31242" y="0"/>
                  </a:moveTo>
                  <a:lnTo>
                    <a:pt x="31242" y="6057"/>
                  </a:lnTo>
                  <a:lnTo>
                    <a:pt x="18288" y="8937"/>
                  </a:lnTo>
                  <a:cubicBezTo>
                    <a:pt x="13716" y="11985"/>
                    <a:pt x="10668" y="15032"/>
                    <a:pt x="9144" y="19604"/>
                  </a:cubicBezTo>
                  <a:cubicBezTo>
                    <a:pt x="6097" y="24176"/>
                    <a:pt x="4572" y="28749"/>
                    <a:pt x="4572" y="34844"/>
                  </a:cubicBezTo>
                  <a:cubicBezTo>
                    <a:pt x="4572" y="39416"/>
                    <a:pt x="6097" y="45513"/>
                    <a:pt x="9144" y="50085"/>
                  </a:cubicBezTo>
                  <a:cubicBezTo>
                    <a:pt x="10668" y="54656"/>
                    <a:pt x="13716" y="57704"/>
                    <a:pt x="18288" y="60753"/>
                  </a:cubicBezTo>
                  <a:lnTo>
                    <a:pt x="31242" y="63632"/>
                  </a:lnTo>
                  <a:lnTo>
                    <a:pt x="31242" y="69689"/>
                  </a:lnTo>
                  <a:lnTo>
                    <a:pt x="15240" y="65325"/>
                  </a:lnTo>
                  <a:cubicBezTo>
                    <a:pt x="10668" y="60753"/>
                    <a:pt x="6097" y="57704"/>
                    <a:pt x="3049" y="51608"/>
                  </a:cubicBezTo>
                  <a:cubicBezTo>
                    <a:pt x="1525" y="47037"/>
                    <a:pt x="0" y="40940"/>
                    <a:pt x="0" y="34844"/>
                  </a:cubicBezTo>
                  <a:cubicBezTo>
                    <a:pt x="0" y="28749"/>
                    <a:pt x="1525" y="22653"/>
                    <a:pt x="4572" y="18081"/>
                  </a:cubicBezTo>
                  <a:cubicBezTo>
                    <a:pt x="6097" y="11985"/>
                    <a:pt x="10668" y="7413"/>
                    <a:pt x="15240" y="4365"/>
                  </a:cubicBezTo>
                  <a:lnTo>
                    <a:pt x="3124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8" name="Shape 63">
              <a:extLst>
                <a:ext uri="{FF2B5EF4-FFF2-40B4-BE49-F238E27FC236}">
                  <a16:creationId xmlns:a16="http://schemas.microsoft.com/office/drawing/2014/main" id="{F94C7E74-F47E-40F7-9851-08394C01B541}"/>
                </a:ext>
              </a:extLst>
            </p:cNvPr>
            <p:cNvSpPr/>
            <p:nvPr/>
          </p:nvSpPr>
          <p:spPr>
            <a:xfrm>
              <a:off x="12361926" y="7382256"/>
              <a:ext cx="16002" cy="13716"/>
            </a:xfrm>
            <a:custGeom>
              <a:avLst/>
              <a:gdLst/>
              <a:ahLst/>
              <a:cxnLst/>
              <a:rect l="0" t="0" r="0" b="0"/>
              <a:pathLst>
                <a:path w="16002" h="13716">
                  <a:moveTo>
                    <a:pt x="8382" y="0"/>
                  </a:moveTo>
                  <a:lnTo>
                    <a:pt x="16002" y="0"/>
                  </a:lnTo>
                  <a:cubicBezTo>
                    <a:pt x="16002" y="4573"/>
                    <a:pt x="14478" y="7620"/>
                    <a:pt x="11430" y="10668"/>
                  </a:cubicBezTo>
                  <a:cubicBezTo>
                    <a:pt x="9906" y="13716"/>
                    <a:pt x="5335" y="13716"/>
                    <a:pt x="761" y="13716"/>
                  </a:cubicBezTo>
                  <a:lnTo>
                    <a:pt x="0" y="13431"/>
                  </a:lnTo>
                  <a:lnTo>
                    <a:pt x="0" y="8688"/>
                  </a:lnTo>
                  <a:lnTo>
                    <a:pt x="761" y="9144"/>
                  </a:lnTo>
                  <a:cubicBezTo>
                    <a:pt x="3811" y="9144"/>
                    <a:pt x="5335" y="7620"/>
                    <a:pt x="6858" y="6097"/>
                  </a:cubicBezTo>
                  <a:cubicBezTo>
                    <a:pt x="8382" y="4573"/>
                    <a:pt x="8382" y="3048"/>
                    <a:pt x="838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59" name="Shape 64">
              <a:extLst>
                <a:ext uri="{FF2B5EF4-FFF2-40B4-BE49-F238E27FC236}">
                  <a16:creationId xmlns:a16="http://schemas.microsoft.com/office/drawing/2014/main" id="{9A404862-C960-4E63-80B6-EBFC3B119B51}"/>
                </a:ext>
              </a:extLst>
            </p:cNvPr>
            <p:cNvSpPr/>
            <p:nvPr/>
          </p:nvSpPr>
          <p:spPr>
            <a:xfrm>
              <a:off x="12361926" y="7354824"/>
              <a:ext cx="16002" cy="15240"/>
            </a:xfrm>
            <a:custGeom>
              <a:avLst/>
              <a:gdLst/>
              <a:ahLst/>
              <a:cxnLst/>
              <a:rect l="0" t="0" r="0" b="0"/>
              <a:pathLst>
                <a:path w="16002" h="15240">
                  <a:moveTo>
                    <a:pt x="761" y="0"/>
                  </a:moveTo>
                  <a:cubicBezTo>
                    <a:pt x="5335" y="0"/>
                    <a:pt x="9906" y="1524"/>
                    <a:pt x="11430" y="4573"/>
                  </a:cubicBezTo>
                  <a:cubicBezTo>
                    <a:pt x="14478" y="7620"/>
                    <a:pt x="16002" y="10668"/>
                    <a:pt x="16002" y="15240"/>
                  </a:cubicBezTo>
                  <a:lnTo>
                    <a:pt x="9906" y="15240"/>
                  </a:lnTo>
                  <a:cubicBezTo>
                    <a:pt x="9906" y="12192"/>
                    <a:pt x="8382" y="9144"/>
                    <a:pt x="6858" y="9144"/>
                  </a:cubicBezTo>
                  <a:cubicBezTo>
                    <a:pt x="5335" y="7620"/>
                    <a:pt x="3811" y="6096"/>
                    <a:pt x="761" y="6096"/>
                  </a:cubicBezTo>
                  <a:lnTo>
                    <a:pt x="0" y="6400"/>
                  </a:lnTo>
                  <a:lnTo>
                    <a:pt x="0" y="381"/>
                  </a:lnTo>
                  <a:lnTo>
                    <a:pt x="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0" name="Shape 65">
              <a:extLst>
                <a:ext uri="{FF2B5EF4-FFF2-40B4-BE49-F238E27FC236}">
                  <a16:creationId xmlns:a16="http://schemas.microsoft.com/office/drawing/2014/main" id="{47914DFE-1CDE-46C5-8EC7-8A723FF4A246}"/>
                </a:ext>
              </a:extLst>
            </p:cNvPr>
            <p:cNvSpPr/>
            <p:nvPr/>
          </p:nvSpPr>
          <p:spPr>
            <a:xfrm>
              <a:off x="12458700" y="7341109"/>
              <a:ext cx="21336" cy="70103"/>
            </a:xfrm>
            <a:custGeom>
              <a:avLst/>
              <a:gdLst/>
              <a:ahLst/>
              <a:cxnLst/>
              <a:rect l="0" t="0" r="0" b="0"/>
              <a:pathLst>
                <a:path w="21336" h="70103">
                  <a:moveTo>
                    <a:pt x="21336" y="0"/>
                  </a:moveTo>
                  <a:lnTo>
                    <a:pt x="21336" y="7620"/>
                  </a:lnTo>
                  <a:lnTo>
                    <a:pt x="12192" y="12192"/>
                  </a:lnTo>
                  <a:cubicBezTo>
                    <a:pt x="10668" y="15239"/>
                    <a:pt x="9144" y="21335"/>
                    <a:pt x="9144" y="27432"/>
                  </a:cubicBezTo>
                  <a:lnTo>
                    <a:pt x="9144" y="41147"/>
                  </a:lnTo>
                  <a:cubicBezTo>
                    <a:pt x="9144" y="48767"/>
                    <a:pt x="9144" y="53339"/>
                    <a:pt x="12192" y="57911"/>
                  </a:cubicBezTo>
                  <a:lnTo>
                    <a:pt x="21336" y="62483"/>
                  </a:lnTo>
                  <a:lnTo>
                    <a:pt x="21336" y="70103"/>
                  </a:lnTo>
                  <a:lnTo>
                    <a:pt x="6097" y="62483"/>
                  </a:lnTo>
                  <a:cubicBezTo>
                    <a:pt x="1524" y="57911"/>
                    <a:pt x="0" y="50292"/>
                    <a:pt x="0" y="41147"/>
                  </a:cubicBezTo>
                  <a:lnTo>
                    <a:pt x="0" y="28956"/>
                  </a:lnTo>
                  <a:cubicBezTo>
                    <a:pt x="0" y="19811"/>
                    <a:pt x="1524" y="12192"/>
                    <a:pt x="6097" y="7620"/>
                  </a:cubicBezTo>
                  <a:lnTo>
                    <a:pt x="2133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1" name="Shape 66">
              <a:extLst>
                <a:ext uri="{FF2B5EF4-FFF2-40B4-BE49-F238E27FC236}">
                  <a16:creationId xmlns:a16="http://schemas.microsoft.com/office/drawing/2014/main" id="{53CF39C0-4338-4038-8254-1A67BDE1C0E0}"/>
                </a:ext>
              </a:extLst>
            </p:cNvPr>
            <p:cNvSpPr/>
            <p:nvPr/>
          </p:nvSpPr>
          <p:spPr>
            <a:xfrm>
              <a:off x="12405361" y="7341108"/>
              <a:ext cx="44195" cy="68580"/>
            </a:xfrm>
            <a:custGeom>
              <a:avLst/>
              <a:gdLst/>
              <a:ahLst/>
              <a:cxnLst/>
              <a:rect l="0" t="0" r="0" b="0"/>
              <a:pathLst>
                <a:path w="44195" h="68580">
                  <a:moveTo>
                    <a:pt x="21336" y="0"/>
                  </a:moveTo>
                  <a:cubicBezTo>
                    <a:pt x="27431" y="0"/>
                    <a:pt x="32004" y="1524"/>
                    <a:pt x="36576" y="4573"/>
                  </a:cubicBezTo>
                  <a:cubicBezTo>
                    <a:pt x="39623" y="9144"/>
                    <a:pt x="41148" y="12192"/>
                    <a:pt x="41148" y="18289"/>
                  </a:cubicBezTo>
                  <a:cubicBezTo>
                    <a:pt x="41148" y="24384"/>
                    <a:pt x="38100" y="33528"/>
                    <a:pt x="28955" y="42673"/>
                  </a:cubicBezTo>
                  <a:lnTo>
                    <a:pt x="10668" y="60961"/>
                  </a:lnTo>
                  <a:lnTo>
                    <a:pt x="44195" y="60961"/>
                  </a:lnTo>
                  <a:lnTo>
                    <a:pt x="44195" y="68580"/>
                  </a:lnTo>
                  <a:lnTo>
                    <a:pt x="0" y="68580"/>
                  </a:lnTo>
                  <a:lnTo>
                    <a:pt x="0" y="62484"/>
                  </a:lnTo>
                  <a:lnTo>
                    <a:pt x="24383" y="36576"/>
                  </a:lnTo>
                  <a:cubicBezTo>
                    <a:pt x="27431" y="32004"/>
                    <a:pt x="30480" y="28956"/>
                    <a:pt x="30480" y="27432"/>
                  </a:cubicBezTo>
                  <a:cubicBezTo>
                    <a:pt x="32004" y="24384"/>
                    <a:pt x="33527" y="21336"/>
                    <a:pt x="33527" y="19812"/>
                  </a:cubicBezTo>
                  <a:cubicBezTo>
                    <a:pt x="33527" y="15240"/>
                    <a:pt x="32004" y="13716"/>
                    <a:pt x="30480" y="10668"/>
                  </a:cubicBezTo>
                  <a:cubicBezTo>
                    <a:pt x="27431" y="9144"/>
                    <a:pt x="24383" y="7620"/>
                    <a:pt x="21336" y="7620"/>
                  </a:cubicBezTo>
                  <a:cubicBezTo>
                    <a:pt x="16763" y="7620"/>
                    <a:pt x="13715" y="9144"/>
                    <a:pt x="12192" y="10668"/>
                  </a:cubicBezTo>
                  <a:cubicBezTo>
                    <a:pt x="9144" y="13716"/>
                    <a:pt x="7620" y="16764"/>
                    <a:pt x="7620" y="21336"/>
                  </a:cubicBezTo>
                  <a:lnTo>
                    <a:pt x="0" y="21336"/>
                  </a:lnTo>
                  <a:cubicBezTo>
                    <a:pt x="0" y="15240"/>
                    <a:pt x="1523" y="9144"/>
                    <a:pt x="6095" y="6096"/>
                  </a:cubicBezTo>
                  <a:cubicBezTo>
                    <a:pt x="9144" y="1524"/>
                    <a:pt x="15239" y="0"/>
                    <a:pt x="2133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2" name="Shape 67">
              <a:extLst>
                <a:ext uri="{FF2B5EF4-FFF2-40B4-BE49-F238E27FC236}">
                  <a16:creationId xmlns:a16="http://schemas.microsoft.com/office/drawing/2014/main" id="{3C0086C1-A5AF-4F5E-B9A3-A5B2E0DBFC2B}"/>
                </a:ext>
              </a:extLst>
            </p:cNvPr>
            <p:cNvSpPr/>
            <p:nvPr/>
          </p:nvSpPr>
          <p:spPr>
            <a:xfrm>
              <a:off x="12361926" y="7341108"/>
              <a:ext cx="34289" cy="70104"/>
            </a:xfrm>
            <a:custGeom>
              <a:avLst/>
              <a:gdLst/>
              <a:ahLst/>
              <a:cxnLst/>
              <a:rect l="0" t="0" r="0" b="0"/>
              <a:pathLst>
                <a:path w="34289" h="70104">
                  <a:moveTo>
                    <a:pt x="761" y="0"/>
                  </a:moveTo>
                  <a:cubicBezTo>
                    <a:pt x="6858" y="0"/>
                    <a:pt x="12954" y="1524"/>
                    <a:pt x="17526" y="4573"/>
                  </a:cubicBezTo>
                  <a:cubicBezTo>
                    <a:pt x="22098" y="7620"/>
                    <a:pt x="26670" y="12192"/>
                    <a:pt x="29718" y="18289"/>
                  </a:cubicBezTo>
                  <a:cubicBezTo>
                    <a:pt x="32765" y="22861"/>
                    <a:pt x="34289" y="28956"/>
                    <a:pt x="34289" y="35052"/>
                  </a:cubicBezTo>
                  <a:cubicBezTo>
                    <a:pt x="34289" y="41148"/>
                    <a:pt x="32765" y="47244"/>
                    <a:pt x="29718" y="51816"/>
                  </a:cubicBezTo>
                  <a:cubicBezTo>
                    <a:pt x="26670" y="57912"/>
                    <a:pt x="23622" y="60961"/>
                    <a:pt x="17526" y="64008"/>
                  </a:cubicBezTo>
                  <a:cubicBezTo>
                    <a:pt x="12954" y="68580"/>
                    <a:pt x="6858" y="70104"/>
                    <a:pt x="761" y="70104"/>
                  </a:cubicBezTo>
                  <a:lnTo>
                    <a:pt x="0" y="69897"/>
                  </a:lnTo>
                  <a:lnTo>
                    <a:pt x="0" y="63840"/>
                  </a:lnTo>
                  <a:lnTo>
                    <a:pt x="761" y="64008"/>
                  </a:lnTo>
                  <a:cubicBezTo>
                    <a:pt x="6858" y="64008"/>
                    <a:pt x="9906" y="62484"/>
                    <a:pt x="14478" y="60961"/>
                  </a:cubicBezTo>
                  <a:cubicBezTo>
                    <a:pt x="19050" y="57912"/>
                    <a:pt x="22098" y="54864"/>
                    <a:pt x="25146" y="50292"/>
                  </a:cubicBezTo>
                  <a:cubicBezTo>
                    <a:pt x="26670" y="45720"/>
                    <a:pt x="28194" y="39624"/>
                    <a:pt x="28194" y="35052"/>
                  </a:cubicBezTo>
                  <a:cubicBezTo>
                    <a:pt x="28194" y="28956"/>
                    <a:pt x="26670" y="24384"/>
                    <a:pt x="25146" y="19812"/>
                  </a:cubicBezTo>
                  <a:cubicBezTo>
                    <a:pt x="22098" y="15240"/>
                    <a:pt x="19050" y="12192"/>
                    <a:pt x="14478" y="9144"/>
                  </a:cubicBezTo>
                  <a:cubicBezTo>
                    <a:pt x="11430" y="7620"/>
                    <a:pt x="6858" y="6096"/>
                    <a:pt x="761" y="6096"/>
                  </a:cubicBezTo>
                  <a:lnTo>
                    <a:pt x="0" y="6265"/>
                  </a:lnTo>
                  <a:lnTo>
                    <a:pt x="0" y="208"/>
                  </a:lnTo>
                  <a:lnTo>
                    <a:pt x="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3" name="Shape 68">
              <a:extLst>
                <a:ext uri="{FF2B5EF4-FFF2-40B4-BE49-F238E27FC236}">
                  <a16:creationId xmlns:a16="http://schemas.microsoft.com/office/drawing/2014/main" id="{F7FAB8DA-9F4E-47CB-9E78-3D4CE3E021FE}"/>
                </a:ext>
              </a:extLst>
            </p:cNvPr>
            <p:cNvSpPr/>
            <p:nvPr/>
          </p:nvSpPr>
          <p:spPr>
            <a:xfrm>
              <a:off x="12515087" y="7342632"/>
              <a:ext cx="25909" cy="67056"/>
            </a:xfrm>
            <a:custGeom>
              <a:avLst/>
              <a:gdLst/>
              <a:ahLst/>
              <a:cxnLst/>
              <a:rect l="0" t="0" r="0" b="0"/>
              <a:pathLst>
                <a:path w="25909" h="67056">
                  <a:moveTo>
                    <a:pt x="24385" y="0"/>
                  </a:moveTo>
                  <a:lnTo>
                    <a:pt x="25909" y="0"/>
                  </a:lnTo>
                  <a:lnTo>
                    <a:pt x="25909" y="67056"/>
                  </a:lnTo>
                  <a:lnTo>
                    <a:pt x="16765" y="67056"/>
                  </a:lnTo>
                  <a:lnTo>
                    <a:pt x="16765" y="10668"/>
                  </a:lnTo>
                  <a:lnTo>
                    <a:pt x="0" y="16765"/>
                  </a:lnTo>
                  <a:lnTo>
                    <a:pt x="0" y="9144"/>
                  </a:lnTo>
                  <a:lnTo>
                    <a:pt x="243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4" name="Shape 69">
              <a:extLst>
                <a:ext uri="{FF2B5EF4-FFF2-40B4-BE49-F238E27FC236}">
                  <a16:creationId xmlns:a16="http://schemas.microsoft.com/office/drawing/2014/main" id="{63DD4EE7-731B-4AB5-9EDC-8BBA6F8E6EF2}"/>
                </a:ext>
              </a:extLst>
            </p:cNvPr>
            <p:cNvSpPr/>
            <p:nvPr/>
          </p:nvSpPr>
          <p:spPr>
            <a:xfrm>
              <a:off x="12565380" y="7341108"/>
              <a:ext cx="21335" cy="70104"/>
            </a:xfrm>
            <a:custGeom>
              <a:avLst/>
              <a:gdLst/>
              <a:ahLst/>
              <a:cxnLst/>
              <a:rect l="0" t="0" r="0" b="0"/>
              <a:pathLst>
                <a:path w="21335" h="70104">
                  <a:moveTo>
                    <a:pt x="21335" y="0"/>
                  </a:moveTo>
                  <a:lnTo>
                    <a:pt x="21335" y="7620"/>
                  </a:lnTo>
                  <a:cubicBezTo>
                    <a:pt x="18287" y="7620"/>
                    <a:pt x="15239" y="9144"/>
                    <a:pt x="13717" y="10668"/>
                  </a:cubicBezTo>
                  <a:cubicBezTo>
                    <a:pt x="10668" y="12192"/>
                    <a:pt x="10668" y="15240"/>
                    <a:pt x="10668" y="18289"/>
                  </a:cubicBezTo>
                  <a:cubicBezTo>
                    <a:pt x="10668" y="22861"/>
                    <a:pt x="10668" y="25908"/>
                    <a:pt x="13717" y="27432"/>
                  </a:cubicBezTo>
                  <a:cubicBezTo>
                    <a:pt x="15239" y="28956"/>
                    <a:pt x="18287" y="30480"/>
                    <a:pt x="21335" y="30480"/>
                  </a:cubicBezTo>
                  <a:lnTo>
                    <a:pt x="21335" y="38100"/>
                  </a:lnTo>
                  <a:cubicBezTo>
                    <a:pt x="16763" y="38100"/>
                    <a:pt x="13717" y="38100"/>
                    <a:pt x="12192" y="41148"/>
                  </a:cubicBezTo>
                  <a:cubicBezTo>
                    <a:pt x="9144" y="42673"/>
                    <a:pt x="9144" y="45720"/>
                    <a:pt x="9144" y="50292"/>
                  </a:cubicBezTo>
                  <a:cubicBezTo>
                    <a:pt x="9144" y="53340"/>
                    <a:pt x="9144" y="56389"/>
                    <a:pt x="12192" y="59436"/>
                  </a:cubicBezTo>
                  <a:cubicBezTo>
                    <a:pt x="13717" y="60961"/>
                    <a:pt x="16763" y="62484"/>
                    <a:pt x="21335" y="62484"/>
                  </a:cubicBezTo>
                  <a:lnTo>
                    <a:pt x="21335" y="70104"/>
                  </a:lnTo>
                  <a:cubicBezTo>
                    <a:pt x="15239" y="70104"/>
                    <a:pt x="9144" y="67056"/>
                    <a:pt x="6096" y="64008"/>
                  </a:cubicBezTo>
                  <a:cubicBezTo>
                    <a:pt x="1524" y="60961"/>
                    <a:pt x="0" y="56389"/>
                    <a:pt x="0" y="50292"/>
                  </a:cubicBezTo>
                  <a:cubicBezTo>
                    <a:pt x="0" y="47244"/>
                    <a:pt x="1524" y="44196"/>
                    <a:pt x="3048" y="41148"/>
                  </a:cubicBezTo>
                  <a:cubicBezTo>
                    <a:pt x="4572" y="38100"/>
                    <a:pt x="7620" y="35052"/>
                    <a:pt x="10668" y="33528"/>
                  </a:cubicBezTo>
                  <a:cubicBezTo>
                    <a:pt x="7620" y="32004"/>
                    <a:pt x="6096" y="30480"/>
                    <a:pt x="4572" y="27432"/>
                  </a:cubicBezTo>
                  <a:cubicBezTo>
                    <a:pt x="3048" y="25908"/>
                    <a:pt x="1524" y="22861"/>
                    <a:pt x="1524" y="18289"/>
                  </a:cubicBezTo>
                  <a:cubicBezTo>
                    <a:pt x="1524" y="13716"/>
                    <a:pt x="3048" y="9144"/>
                    <a:pt x="7620" y="6096"/>
                  </a:cubicBezTo>
                  <a:cubicBezTo>
                    <a:pt x="10668" y="1524"/>
                    <a:pt x="15239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5" name="Shape 70">
              <a:extLst>
                <a:ext uri="{FF2B5EF4-FFF2-40B4-BE49-F238E27FC236}">
                  <a16:creationId xmlns:a16="http://schemas.microsoft.com/office/drawing/2014/main" id="{318570B2-8891-43DF-8038-E2FE50278D10}"/>
                </a:ext>
              </a:extLst>
            </p:cNvPr>
            <p:cNvSpPr/>
            <p:nvPr/>
          </p:nvSpPr>
          <p:spPr>
            <a:xfrm>
              <a:off x="12480036" y="7341108"/>
              <a:ext cx="21336" cy="70104"/>
            </a:xfrm>
            <a:custGeom>
              <a:avLst/>
              <a:gdLst/>
              <a:ahLst/>
              <a:cxnLst/>
              <a:rect l="0" t="0" r="0" b="0"/>
              <a:pathLst>
                <a:path w="21336" h="70104">
                  <a:moveTo>
                    <a:pt x="1" y="0"/>
                  </a:moveTo>
                  <a:cubicBezTo>
                    <a:pt x="7620" y="0"/>
                    <a:pt x="12192" y="3048"/>
                    <a:pt x="16764" y="7620"/>
                  </a:cubicBezTo>
                  <a:cubicBezTo>
                    <a:pt x="19812" y="12192"/>
                    <a:pt x="21336" y="19812"/>
                    <a:pt x="21336" y="28956"/>
                  </a:cubicBezTo>
                  <a:lnTo>
                    <a:pt x="21336" y="39624"/>
                  </a:lnTo>
                  <a:cubicBezTo>
                    <a:pt x="21336" y="50292"/>
                    <a:pt x="19812" y="57912"/>
                    <a:pt x="16764" y="62484"/>
                  </a:cubicBezTo>
                  <a:cubicBezTo>
                    <a:pt x="12192" y="67056"/>
                    <a:pt x="7620" y="70104"/>
                    <a:pt x="1" y="70104"/>
                  </a:cubicBezTo>
                  <a:lnTo>
                    <a:pt x="0" y="70103"/>
                  </a:lnTo>
                  <a:lnTo>
                    <a:pt x="0" y="62484"/>
                  </a:lnTo>
                  <a:lnTo>
                    <a:pt x="1" y="62484"/>
                  </a:lnTo>
                  <a:cubicBezTo>
                    <a:pt x="4573" y="62484"/>
                    <a:pt x="7620" y="60961"/>
                    <a:pt x="9144" y="57912"/>
                  </a:cubicBezTo>
                  <a:cubicBezTo>
                    <a:pt x="12192" y="54864"/>
                    <a:pt x="12192" y="48768"/>
                    <a:pt x="12192" y="42673"/>
                  </a:cubicBezTo>
                  <a:lnTo>
                    <a:pt x="12192" y="27432"/>
                  </a:lnTo>
                  <a:cubicBezTo>
                    <a:pt x="12192" y="21336"/>
                    <a:pt x="12192" y="15240"/>
                    <a:pt x="9144" y="12192"/>
                  </a:cubicBezTo>
                  <a:cubicBezTo>
                    <a:pt x="7620" y="9144"/>
                    <a:pt x="4573" y="7620"/>
                    <a:pt x="1" y="7620"/>
                  </a:cubicBezTo>
                  <a:lnTo>
                    <a:pt x="0" y="7620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6" name="Shape 71">
              <a:extLst>
                <a:ext uri="{FF2B5EF4-FFF2-40B4-BE49-F238E27FC236}">
                  <a16:creationId xmlns:a16="http://schemas.microsoft.com/office/drawing/2014/main" id="{A110BFE2-8DB5-45F8-9245-DB486956AC06}"/>
                </a:ext>
              </a:extLst>
            </p:cNvPr>
            <p:cNvSpPr/>
            <p:nvPr/>
          </p:nvSpPr>
          <p:spPr>
            <a:xfrm>
              <a:off x="12705587" y="7359397"/>
              <a:ext cx="22862" cy="51815"/>
            </a:xfrm>
            <a:custGeom>
              <a:avLst/>
              <a:gdLst/>
              <a:ahLst/>
              <a:cxnLst/>
              <a:rect l="0" t="0" r="0" b="0"/>
              <a:pathLst>
                <a:path w="22862" h="51815">
                  <a:moveTo>
                    <a:pt x="22861" y="0"/>
                  </a:moveTo>
                  <a:lnTo>
                    <a:pt x="22862" y="1"/>
                  </a:lnTo>
                  <a:lnTo>
                    <a:pt x="22862" y="6096"/>
                  </a:lnTo>
                  <a:lnTo>
                    <a:pt x="22861" y="6095"/>
                  </a:lnTo>
                  <a:cubicBezTo>
                    <a:pt x="18289" y="6095"/>
                    <a:pt x="15241" y="7620"/>
                    <a:pt x="12193" y="10668"/>
                  </a:cubicBezTo>
                  <a:cubicBezTo>
                    <a:pt x="10668" y="15239"/>
                    <a:pt x="9145" y="19811"/>
                    <a:pt x="9145" y="25907"/>
                  </a:cubicBezTo>
                  <a:cubicBezTo>
                    <a:pt x="9145" y="32003"/>
                    <a:pt x="10668" y="36575"/>
                    <a:pt x="12193" y="39623"/>
                  </a:cubicBezTo>
                  <a:cubicBezTo>
                    <a:pt x="15241" y="42672"/>
                    <a:pt x="18289" y="44195"/>
                    <a:pt x="22861" y="44195"/>
                  </a:cubicBezTo>
                  <a:lnTo>
                    <a:pt x="22862" y="44194"/>
                  </a:lnTo>
                  <a:lnTo>
                    <a:pt x="22862" y="51815"/>
                  </a:lnTo>
                  <a:lnTo>
                    <a:pt x="22861" y="51815"/>
                  </a:lnTo>
                  <a:cubicBezTo>
                    <a:pt x="16765" y="51815"/>
                    <a:pt x="10668" y="48768"/>
                    <a:pt x="6097" y="44195"/>
                  </a:cubicBezTo>
                  <a:cubicBezTo>
                    <a:pt x="1524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9811"/>
                    <a:pt x="1524" y="15239"/>
                    <a:pt x="3049" y="12192"/>
                  </a:cubicBezTo>
                  <a:cubicBezTo>
                    <a:pt x="4573" y="7620"/>
                    <a:pt x="7621" y="4572"/>
                    <a:pt x="10668" y="3047"/>
                  </a:cubicBezTo>
                  <a:cubicBezTo>
                    <a:pt x="15241" y="0"/>
                    <a:pt x="18289" y="0"/>
                    <a:pt x="2286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7" name="Shape 72">
              <a:extLst>
                <a:ext uri="{FF2B5EF4-FFF2-40B4-BE49-F238E27FC236}">
                  <a16:creationId xmlns:a16="http://schemas.microsoft.com/office/drawing/2014/main" id="{582C2CD1-F769-4FE9-A929-57A3C8C4E014}"/>
                </a:ext>
              </a:extLst>
            </p:cNvPr>
            <p:cNvSpPr/>
            <p:nvPr/>
          </p:nvSpPr>
          <p:spPr>
            <a:xfrm>
              <a:off x="12643104" y="7341108"/>
              <a:ext cx="51815" cy="70104"/>
            </a:xfrm>
            <a:custGeom>
              <a:avLst/>
              <a:gdLst/>
              <a:ahLst/>
              <a:cxnLst/>
              <a:rect l="0" t="0" r="0" b="0"/>
              <a:pathLst>
                <a:path w="51815" h="70104">
                  <a:moveTo>
                    <a:pt x="25907" y="0"/>
                  </a:moveTo>
                  <a:cubicBezTo>
                    <a:pt x="33528" y="0"/>
                    <a:pt x="39624" y="1524"/>
                    <a:pt x="44196" y="6096"/>
                  </a:cubicBezTo>
                  <a:cubicBezTo>
                    <a:pt x="47244" y="9144"/>
                    <a:pt x="50293" y="13716"/>
                    <a:pt x="51815" y="21336"/>
                  </a:cubicBezTo>
                  <a:lnTo>
                    <a:pt x="42672" y="21336"/>
                  </a:lnTo>
                  <a:cubicBezTo>
                    <a:pt x="41148" y="12192"/>
                    <a:pt x="35051" y="7620"/>
                    <a:pt x="25907" y="7620"/>
                  </a:cubicBezTo>
                  <a:cubicBezTo>
                    <a:pt x="21337" y="7620"/>
                    <a:pt x="16763" y="9144"/>
                    <a:pt x="13715" y="13716"/>
                  </a:cubicBezTo>
                  <a:cubicBezTo>
                    <a:pt x="10668" y="18289"/>
                    <a:pt x="9144" y="24384"/>
                    <a:pt x="7620" y="32004"/>
                  </a:cubicBezTo>
                  <a:lnTo>
                    <a:pt x="7620" y="38100"/>
                  </a:lnTo>
                  <a:cubicBezTo>
                    <a:pt x="7620" y="45720"/>
                    <a:pt x="10668" y="51816"/>
                    <a:pt x="13715" y="54864"/>
                  </a:cubicBezTo>
                  <a:cubicBezTo>
                    <a:pt x="16763" y="59436"/>
                    <a:pt x="21337" y="62484"/>
                    <a:pt x="27432" y="62484"/>
                  </a:cubicBezTo>
                  <a:cubicBezTo>
                    <a:pt x="30480" y="62484"/>
                    <a:pt x="33528" y="62484"/>
                    <a:pt x="36576" y="60961"/>
                  </a:cubicBezTo>
                  <a:cubicBezTo>
                    <a:pt x="38100" y="60961"/>
                    <a:pt x="41148" y="59436"/>
                    <a:pt x="42672" y="57912"/>
                  </a:cubicBezTo>
                  <a:lnTo>
                    <a:pt x="42672" y="42673"/>
                  </a:lnTo>
                  <a:lnTo>
                    <a:pt x="27432" y="42673"/>
                  </a:lnTo>
                  <a:lnTo>
                    <a:pt x="27432" y="35052"/>
                  </a:lnTo>
                  <a:lnTo>
                    <a:pt x="51815" y="35052"/>
                  </a:lnTo>
                  <a:lnTo>
                    <a:pt x="51815" y="59436"/>
                  </a:lnTo>
                  <a:cubicBezTo>
                    <a:pt x="48768" y="62484"/>
                    <a:pt x="45720" y="65532"/>
                    <a:pt x="41148" y="67056"/>
                  </a:cubicBezTo>
                  <a:cubicBezTo>
                    <a:pt x="38100" y="68580"/>
                    <a:pt x="33528" y="70104"/>
                    <a:pt x="27432" y="70104"/>
                  </a:cubicBezTo>
                  <a:cubicBezTo>
                    <a:pt x="21337" y="70104"/>
                    <a:pt x="16763" y="68580"/>
                    <a:pt x="12193" y="65532"/>
                  </a:cubicBezTo>
                  <a:cubicBezTo>
                    <a:pt x="9144" y="62484"/>
                    <a:pt x="6096" y="59436"/>
                    <a:pt x="3048" y="54864"/>
                  </a:cubicBezTo>
                  <a:cubicBezTo>
                    <a:pt x="0" y="50292"/>
                    <a:pt x="0" y="44196"/>
                    <a:pt x="0" y="38100"/>
                  </a:cubicBezTo>
                  <a:lnTo>
                    <a:pt x="0" y="32004"/>
                  </a:lnTo>
                  <a:cubicBezTo>
                    <a:pt x="0" y="22861"/>
                    <a:pt x="1524" y="13716"/>
                    <a:pt x="6096" y="9144"/>
                  </a:cubicBezTo>
                  <a:cubicBezTo>
                    <a:pt x="10668" y="3048"/>
                    <a:pt x="18287" y="0"/>
                    <a:pt x="2590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8" name="Shape 73">
              <a:extLst>
                <a:ext uri="{FF2B5EF4-FFF2-40B4-BE49-F238E27FC236}">
                  <a16:creationId xmlns:a16="http://schemas.microsoft.com/office/drawing/2014/main" id="{94CBAC5F-6991-4485-B971-8C911FE70F43}"/>
                </a:ext>
              </a:extLst>
            </p:cNvPr>
            <p:cNvSpPr/>
            <p:nvPr/>
          </p:nvSpPr>
          <p:spPr>
            <a:xfrm>
              <a:off x="12586715" y="7341108"/>
              <a:ext cx="21337" cy="70104"/>
            </a:xfrm>
            <a:custGeom>
              <a:avLst/>
              <a:gdLst/>
              <a:ahLst/>
              <a:cxnLst/>
              <a:rect l="0" t="0" r="0" b="0"/>
              <a:pathLst>
                <a:path w="21337" h="70104">
                  <a:moveTo>
                    <a:pt x="0" y="0"/>
                  </a:moveTo>
                  <a:cubicBezTo>
                    <a:pt x="6096" y="0"/>
                    <a:pt x="10669" y="1524"/>
                    <a:pt x="13717" y="6096"/>
                  </a:cubicBezTo>
                  <a:cubicBezTo>
                    <a:pt x="18289" y="9144"/>
                    <a:pt x="19813" y="13716"/>
                    <a:pt x="19813" y="18289"/>
                  </a:cubicBezTo>
                  <a:cubicBezTo>
                    <a:pt x="19813" y="22861"/>
                    <a:pt x="18289" y="25908"/>
                    <a:pt x="16765" y="27432"/>
                  </a:cubicBezTo>
                  <a:cubicBezTo>
                    <a:pt x="15239" y="30480"/>
                    <a:pt x="13717" y="32004"/>
                    <a:pt x="10669" y="33528"/>
                  </a:cubicBezTo>
                  <a:cubicBezTo>
                    <a:pt x="13717" y="35052"/>
                    <a:pt x="16765" y="38100"/>
                    <a:pt x="18289" y="41148"/>
                  </a:cubicBezTo>
                  <a:cubicBezTo>
                    <a:pt x="19813" y="44196"/>
                    <a:pt x="21337" y="47244"/>
                    <a:pt x="21337" y="50292"/>
                  </a:cubicBezTo>
                  <a:cubicBezTo>
                    <a:pt x="21337" y="56389"/>
                    <a:pt x="19813" y="60961"/>
                    <a:pt x="15239" y="64008"/>
                  </a:cubicBezTo>
                  <a:cubicBezTo>
                    <a:pt x="12193" y="68580"/>
                    <a:pt x="6096" y="70104"/>
                    <a:pt x="0" y="70104"/>
                  </a:cubicBezTo>
                  <a:lnTo>
                    <a:pt x="0" y="62484"/>
                  </a:lnTo>
                  <a:cubicBezTo>
                    <a:pt x="4572" y="62484"/>
                    <a:pt x="7621" y="60961"/>
                    <a:pt x="9145" y="59436"/>
                  </a:cubicBezTo>
                  <a:cubicBezTo>
                    <a:pt x="12193" y="56389"/>
                    <a:pt x="12193" y="53340"/>
                    <a:pt x="12193" y="50292"/>
                  </a:cubicBezTo>
                  <a:cubicBezTo>
                    <a:pt x="12193" y="47244"/>
                    <a:pt x="12193" y="42673"/>
                    <a:pt x="9145" y="41148"/>
                  </a:cubicBezTo>
                  <a:cubicBezTo>
                    <a:pt x="7621" y="38100"/>
                    <a:pt x="3049" y="38100"/>
                    <a:pt x="0" y="38100"/>
                  </a:cubicBezTo>
                  <a:lnTo>
                    <a:pt x="0" y="30480"/>
                  </a:lnTo>
                  <a:cubicBezTo>
                    <a:pt x="3049" y="30480"/>
                    <a:pt x="6096" y="28956"/>
                    <a:pt x="7621" y="27432"/>
                  </a:cubicBezTo>
                  <a:cubicBezTo>
                    <a:pt x="10669" y="25908"/>
                    <a:pt x="10669" y="22861"/>
                    <a:pt x="10669" y="18289"/>
                  </a:cubicBezTo>
                  <a:cubicBezTo>
                    <a:pt x="10669" y="15240"/>
                    <a:pt x="10669" y="12192"/>
                    <a:pt x="7621" y="10668"/>
                  </a:cubicBezTo>
                  <a:cubicBezTo>
                    <a:pt x="6096" y="9144"/>
                    <a:pt x="3049" y="7620"/>
                    <a:pt x="0" y="7620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69" name="Shape 74">
              <a:extLst>
                <a:ext uri="{FF2B5EF4-FFF2-40B4-BE49-F238E27FC236}">
                  <a16:creationId xmlns:a16="http://schemas.microsoft.com/office/drawing/2014/main" id="{52D312D4-9EBC-4D6B-89F7-3DF11171F44F}"/>
                </a:ext>
              </a:extLst>
            </p:cNvPr>
            <p:cNvSpPr/>
            <p:nvPr/>
          </p:nvSpPr>
          <p:spPr>
            <a:xfrm>
              <a:off x="12728449" y="7359398"/>
              <a:ext cx="22859" cy="51815"/>
            </a:xfrm>
            <a:custGeom>
              <a:avLst/>
              <a:gdLst/>
              <a:ahLst/>
              <a:cxnLst/>
              <a:rect l="0" t="0" r="0" b="0"/>
              <a:pathLst>
                <a:path w="22859" h="51815">
                  <a:moveTo>
                    <a:pt x="0" y="0"/>
                  </a:moveTo>
                  <a:lnTo>
                    <a:pt x="16762" y="6094"/>
                  </a:lnTo>
                  <a:cubicBezTo>
                    <a:pt x="21335" y="10667"/>
                    <a:pt x="22859" y="16763"/>
                    <a:pt x="22859" y="25906"/>
                  </a:cubicBezTo>
                  <a:cubicBezTo>
                    <a:pt x="22859" y="30478"/>
                    <a:pt x="21335" y="35051"/>
                    <a:pt x="19811" y="39622"/>
                  </a:cubicBezTo>
                  <a:cubicBezTo>
                    <a:pt x="18287" y="42671"/>
                    <a:pt x="15238" y="45719"/>
                    <a:pt x="12192" y="48767"/>
                  </a:cubicBezTo>
                  <a:lnTo>
                    <a:pt x="0" y="51815"/>
                  </a:lnTo>
                  <a:lnTo>
                    <a:pt x="0" y="44193"/>
                  </a:lnTo>
                  <a:lnTo>
                    <a:pt x="10666" y="39622"/>
                  </a:lnTo>
                  <a:cubicBezTo>
                    <a:pt x="13715" y="35051"/>
                    <a:pt x="13715" y="30478"/>
                    <a:pt x="13715" y="24383"/>
                  </a:cubicBezTo>
                  <a:cubicBezTo>
                    <a:pt x="13715" y="19810"/>
                    <a:pt x="13715" y="15239"/>
                    <a:pt x="10666" y="12191"/>
                  </a:cubicBezTo>
                  <a:lnTo>
                    <a:pt x="0" y="609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0" name="Shape 75">
              <a:extLst>
                <a:ext uri="{FF2B5EF4-FFF2-40B4-BE49-F238E27FC236}">
                  <a16:creationId xmlns:a16="http://schemas.microsoft.com/office/drawing/2014/main" id="{6CBB0DFD-88E2-4A6D-A0E7-6083C8F48172}"/>
                </a:ext>
              </a:extLst>
            </p:cNvPr>
            <p:cNvSpPr/>
            <p:nvPr/>
          </p:nvSpPr>
          <p:spPr>
            <a:xfrm>
              <a:off x="12760452" y="7359397"/>
              <a:ext cx="22098" cy="51815"/>
            </a:xfrm>
            <a:custGeom>
              <a:avLst/>
              <a:gdLst/>
              <a:ahLst/>
              <a:cxnLst/>
              <a:rect l="0" t="0" r="0" b="0"/>
              <a:pathLst>
                <a:path w="22098" h="51815">
                  <a:moveTo>
                    <a:pt x="21335" y="0"/>
                  </a:moveTo>
                  <a:lnTo>
                    <a:pt x="22098" y="278"/>
                  </a:lnTo>
                  <a:lnTo>
                    <a:pt x="22098" y="6531"/>
                  </a:lnTo>
                  <a:lnTo>
                    <a:pt x="21335" y="6095"/>
                  </a:lnTo>
                  <a:cubicBezTo>
                    <a:pt x="18289" y="6095"/>
                    <a:pt x="13715" y="7620"/>
                    <a:pt x="12192" y="10668"/>
                  </a:cubicBezTo>
                  <a:cubicBezTo>
                    <a:pt x="9145" y="15239"/>
                    <a:pt x="7620" y="19811"/>
                    <a:pt x="7620" y="25907"/>
                  </a:cubicBezTo>
                  <a:cubicBezTo>
                    <a:pt x="7620" y="32003"/>
                    <a:pt x="9145" y="36575"/>
                    <a:pt x="12192" y="39623"/>
                  </a:cubicBezTo>
                  <a:cubicBezTo>
                    <a:pt x="13715" y="42672"/>
                    <a:pt x="18289" y="44195"/>
                    <a:pt x="21335" y="44195"/>
                  </a:cubicBezTo>
                  <a:lnTo>
                    <a:pt x="22098" y="43868"/>
                  </a:lnTo>
                  <a:lnTo>
                    <a:pt x="22098" y="51625"/>
                  </a:lnTo>
                  <a:lnTo>
                    <a:pt x="21335" y="51815"/>
                  </a:lnTo>
                  <a:cubicBezTo>
                    <a:pt x="15239" y="51815"/>
                    <a:pt x="9145" y="48768"/>
                    <a:pt x="6096" y="44195"/>
                  </a:cubicBezTo>
                  <a:cubicBezTo>
                    <a:pt x="1524" y="39623"/>
                    <a:pt x="0" y="33527"/>
                    <a:pt x="0" y="25907"/>
                  </a:cubicBezTo>
                  <a:lnTo>
                    <a:pt x="0" y="24384"/>
                  </a:lnTo>
                  <a:cubicBezTo>
                    <a:pt x="0" y="19811"/>
                    <a:pt x="0" y="15239"/>
                    <a:pt x="1524" y="12192"/>
                  </a:cubicBezTo>
                  <a:cubicBezTo>
                    <a:pt x="4572" y="7620"/>
                    <a:pt x="6096" y="4572"/>
                    <a:pt x="10668" y="3047"/>
                  </a:cubicBezTo>
                  <a:cubicBezTo>
                    <a:pt x="13715" y="0"/>
                    <a:pt x="18289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1" name="Shape 76">
              <a:extLst>
                <a:ext uri="{FF2B5EF4-FFF2-40B4-BE49-F238E27FC236}">
                  <a16:creationId xmlns:a16="http://schemas.microsoft.com/office/drawing/2014/main" id="{3E9012C8-16D7-42DD-A28E-56AE23C19578}"/>
                </a:ext>
              </a:extLst>
            </p:cNvPr>
            <p:cNvSpPr/>
            <p:nvPr/>
          </p:nvSpPr>
          <p:spPr>
            <a:xfrm>
              <a:off x="12816841" y="7415784"/>
              <a:ext cx="18287" cy="13716"/>
            </a:xfrm>
            <a:custGeom>
              <a:avLst/>
              <a:gdLst/>
              <a:ahLst/>
              <a:cxnLst/>
              <a:rect l="0" t="0" r="0" b="0"/>
              <a:pathLst>
                <a:path w="18287" h="13716">
                  <a:moveTo>
                    <a:pt x="4570" y="0"/>
                  </a:moveTo>
                  <a:cubicBezTo>
                    <a:pt x="7620" y="4572"/>
                    <a:pt x="12192" y="6097"/>
                    <a:pt x="18287" y="6097"/>
                  </a:cubicBezTo>
                  <a:lnTo>
                    <a:pt x="18287" y="13716"/>
                  </a:lnTo>
                  <a:cubicBezTo>
                    <a:pt x="15239" y="13716"/>
                    <a:pt x="10668" y="12192"/>
                    <a:pt x="7620" y="10668"/>
                  </a:cubicBezTo>
                  <a:cubicBezTo>
                    <a:pt x="4570" y="9144"/>
                    <a:pt x="1524" y="7620"/>
                    <a:pt x="0" y="4572"/>
                  </a:cubicBezTo>
                  <a:lnTo>
                    <a:pt x="457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2" name="Shape 77">
              <a:extLst>
                <a:ext uri="{FF2B5EF4-FFF2-40B4-BE49-F238E27FC236}">
                  <a16:creationId xmlns:a16="http://schemas.microsoft.com/office/drawing/2014/main" id="{512B6B5A-8F05-43F2-AF79-B83C696D488D}"/>
                </a:ext>
              </a:extLst>
            </p:cNvPr>
            <p:cNvSpPr/>
            <p:nvPr/>
          </p:nvSpPr>
          <p:spPr>
            <a:xfrm>
              <a:off x="12782550" y="7359674"/>
              <a:ext cx="22098" cy="51347"/>
            </a:xfrm>
            <a:custGeom>
              <a:avLst/>
              <a:gdLst/>
              <a:ahLst/>
              <a:cxnLst/>
              <a:rect l="0" t="0" r="0" b="0"/>
              <a:pathLst>
                <a:path w="22098" h="51347">
                  <a:moveTo>
                    <a:pt x="0" y="0"/>
                  </a:moveTo>
                  <a:lnTo>
                    <a:pt x="16002" y="5817"/>
                  </a:lnTo>
                  <a:cubicBezTo>
                    <a:pt x="20574" y="10390"/>
                    <a:pt x="22098" y="16486"/>
                    <a:pt x="22098" y="25629"/>
                  </a:cubicBezTo>
                  <a:cubicBezTo>
                    <a:pt x="22098" y="30201"/>
                    <a:pt x="22098" y="34774"/>
                    <a:pt x="20574" y="39346"/>
                  </a:cubicBezTo>
                  <a:cubicBezTo>
                    <a:pt x="17526" y="42394"/>
                    <a:pt x="16002" y="45442"/>
                    <a:pt x="11430" y="48490"/>
                  </a:cubicBezTo>
                  <a:lnTo>
                    <a:pt x="0" y="51347"/>
                  </a:lnTo>
                  <a:lnTo>
                    <a:pt x="0" y="43590"/>
                  </a:lnTo>
                  <a:lnTo>
                    <a:pt x="9905" y="39346"/>
                  </a:lnTo>
                  <a:cubicBezTo>
                    <a:pt x="12954" y="34774"/>
                    <a:pt x="14478" y="30201"/>
                    <a:pt x="14478" y="24106"/>
                  </a:cubicBezTo>
                  <a:cubicBezTo>
                    <a:pt x="14478" y="19534"/>
                    <a:pt x="12954" y="14962"/>
                    <a:pt x="9905" y="11914"/>
                  </a:cubicBezTo>
                  <a:lnTo>
                    <a:pt x="0" y="62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3" name="Shape 78">
              <a:extLst>
                <a:ext uri="{FF2B5EF4-FFF2-40B4-BE49-F238E27FC236}">
                  <a16:creationId xmlns:a16="http://schemas.microsoft.com/office/drawing/2014/main" id="{95210803-AC41-4B2C-8305-92146EC7C560}"/>
                </a:ext>
              </a:extLst>
            </p:cNvPr>
            <p:cNvSpPr/>
            <p:nvPr/>
          </p:nvSpPr>
          <p:spPr>
            <a:xfrm>
              <a:off x="12813792" y="7359397"/>
              <a:ext cx="21337" cy="51815"/>
            </a:xfrm>
            <a:custGeom>
              <a:avLst/>
              <a:gdLst/>
              <a:ahLst/>
              <a:cxnLst/>
              <a:rect l="0" t="0" r="0" b="0"/>
              <a:pathLst>
                <a:path w="21337" h="51815">
                  <a:moveTo>
                    <a:pt x="19813" y="0"/>
                  </a:moveTo>
                  <a:lnTo>
                    <a:pt x="21337" y="677"/>
                  </a:lnTo>
                  <a:lnTo>
                    <a:pt x="21337" y="6095"/>
                  </a:lnTo>
                  <a:cubicBezTo>
                    <a:pt x="18289" y="6095"/>
                    <a:pt x="15241" y="7620"/>
                    <a:pt x="12193" y="12192"/>
                  </a:cubicBezTo>
                  <a:cubicBezTo>
                    <a:pt x="10669" y="15239"/>
                    <a:pt x="9145" y="19811"/>
                    <a:pt x="9145" y="25907"/>
                  </a:cubicBezTo>
                  <a:cubicBezTo>
                    <a:pt x="9145" y="32003"/>
                    <a:pt x="10669" y="36575"/>
                    <a:pt x="12193" y="39623"/>
                  </a:cubicBezTo>
                  <a:cubicBezTo>
                    <a:pt x="15241" y="42672"/>
                    <a:pt x="18289" y="44195"/>
                    <a:pt x="21337" y="44195"/>
                  </a:cubicBezTo>
                  <a:lnTo>
                    <a:pt x="21337" y="51138"/>
                  </a:lnTo>
                  <a:lnTo>
                    <a:pt x="19813" y="51815"/>
                  </a:lnTo>
                  <a:cubicBezTo>
                    <a:pt x="13717" y="51815"/>
                    <a:pt x="9145" y="48768"/>
                    <a:pt x="6096" y="44195"/>
                  </a:cubicBezTo>
                  <a:cubicBezTo>
                    <a:pt x="1524" y="39623"/>
                    <a:pt x="0" y="33527"/>
                    <a:pt x="0" y="24384"/>
                  </a:cubicBezTo>
                  <a:cubicBezTo>
                    <a:pt x="0" y="16763"/>
                    <a:pt x="1524" y="10668"/>
                    <a:pt x="6096" y="6095"/>
                  </a:cubicBezTo>
                  <a:cubicBezTo>
                    <a:pt x="9145" y="1523"/>
                    <a:pt x="13717" y="0"/>
                    <a:pt x="1981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4" name="Shape 79">
              <a:extLst>
                <a:ext uri="{FF2B5EF4-FFF2-40B4-BE49-F238E27FC236}">
                  <a16:creationId xmlns:a16="http://schemas.microsoft.com/office/drawing/2014/main" id="{74AF9C16-5FD0-433D-B344-0F241673B044}"/>
                </a:ext>
              </a:extLst>
            </p:cNvPr>
            <p:cNvSpPr/>
            <p:nvPr/>
          </p:nvSpPr>
          <p:spPr>
            <a:xfrm>
              <a:off x="12889992" y="7359397"/>
              <a:ext cx="21337" cy="51122"/>
            </a:xfrm>
            <a:custGeom>
              <a:avLst/>
              <a:gdLst/>
              <a:ahLst/>
              <a:cxnLst/>
              <a:rect l="0" t="0" r="0" b="0"/>
              <a:pathLst>
                <a:path w="21337" h="51122">
                  <a:moveTo>
                    <a:pt x="21337" y="0"/>
                  </a:moveTo>
                  <a:lnTo>
                    <a:pt x="21337" y="6095"/>
                  </a:lnTo>
                  <a:cubicBezTo>
                    <a:pt x="18289" y="6095"/>
                    <a:pt x="15241" y="7620"/>
                    <a:pt x="13717" y="10668"/>
                  </a:cubicBezTo>
                  <a:cubicBezTo>
                    <a:pt x="10669" y="12192"/>
                    <a:pt x="9145" y="16763"/>
                    <a:pt x="9145" y="21335"/>
                  </a:cubicBezTo>
                  <a:lnTo>
                    <a:pt x="21337" y="21335"/>
                  </a:lnTo>
                  <a:lnTo>
                    <a:pt x="21337" y="27432"/>
                  </a:lnTo>
                  <a:lnTo>
                    <a:pt x="9145" y="27432"/>
                  </a:lnTo>
                  <a:cubicBezTo>
                    <a:pt x="9145" y="32003"/>
                    <a:pt x="10669" y="36575"/>
                    <a:pt x="13717" y="39623"/>
                  </a:cubicBezTo>
                  <a:lnTo>
                    <a:pt x="21337" y="43433"/>
                  </a:lnTo>
                  <a:lnTo>
                    <a:pt x="21337" y="51122"/>
                  </a:lnTo>
                  <a:lnTo>
                    <a:pt x="6096" y="44195"/>
                  </a:lnTo>
                  <a:cubicBezTo>
                    <a:pt x="1524" y="39623"/>
                    <a:pt x="0" y="33527"/>
                    <a:pt x="0" y="27432"/>
                  </a:cubicBezTo>
                  <a:lnTo>
                    <a:pt x="0" y="24384"/>
                  </a:lnTo>
                  <a:cubicBezTo>
                    <a:pt x="0" y="19811"/>
                    <a:pt x="1524" y="15239"/>
                    <a:pt x="3049" y="12192"/>
                  </a:cubicBezTo>
                  <a:cubicBezTo>
                    <a:pt x="4573" y="7620"/>
                    <a:pt x="7620" y="4572"/>
                    <a:pt x="10669" y="3047"/>
                  </a:cubicBezTo>
                  <a:cubicBezTo>
                    <a:pt x="13717" y="0"/>
                    <a:pt x="18289" y="0"/>
                    <a:pt x="21337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5" name="Shape 80">
              <a:extLst>
                <a:ext uri="{FF2B5EF4-FFF2-40B4-BE49-F238E27FC236}">
                  <a16:creationId xmlns:a16="http://schemas.microsoft.com/office/drawing/2014/main" id="{05DA582A-223A-4658-998C-BD9B82C83AC7}"/>
                </a:ext>
              </a:extLst>
            </p:cNvPr>
            <p:cNvSpPr/>
            <p:nvPr/>
          </p:nvSpPr>
          <p:spPr>
            <a:xfrm>
              <a:off x="12835128" y="7359397"/>
              <a:ext cx="21337" cy="70103"/>
            </a:xfrm>
            <a:custGeom>
              <a:avLst/>
              <a:gdLst/>
              <a:ahLst/>
              <a:cxnLst/>
              <a:rect l="0" t="0" r="0" b="0"/>
              <a:pathLst>
                <a:path w="21337" h="70103">
                  <a:moveTo>
                    <a:pt x="13715" y="0"/>
                  </a:moveTo>
                  <a:lnTo>
                    <a:pt x="21337" y="0"/>
                  </a:lnTo>
                  <a:lnTo>
                    <a:pt x="21337" y="48768"/>
                  </a:lnTo>
                  <a:cubicBezTo>
                    <a:pt x="21337" y="54863"/>
                    <a:pt x="19813" y="60959"/>
                    <a:pt x="15239" y="64007"/>
                  </a:cubicBezTo>
                  <a:cubicBezTo>
                    <a:pt x="12192" y="68579"/>
                    <a:pt x="6096" y="70103"/>
                    <a:pt x="0" y="70103"/>
                  </a:cubicBezTo>
                  <a:lnTo>
                    <a:pt x="0" y="62484"/>
                  </a:lnTo>
                  <a:cubicBezTo>
                    <a:pt x="3048" y="62484"/>
                    <a:pt x="6096" y="62484"/>
                    <a:pt x="9144" y="59435"/>
                  </a:cubicBezTo>
                  <a:cubicBezTo>
                    <a:pt x="10669" y="57911"/>
                    <a:pt x="12192" y="53339"/>
                    <a:pt x="12192" y="50292"/>
                  </a:cubicBezTo>
                  <a:lnTo>
                    <a:pt x="12192" y="45720"/>
                  </a:lnTo>
                  <a:lnTo>
                    <a:pt x="0" y="51138"/>
                  </a:lnTo>
                  <a:lnTo>
                    <a:pt x="0" y="44195"/>
                  </a:lnTo>
                  <a:cubicBezTo>
                    <a:pt x="6096" y="44195"/>
                    <a:pt x="10669" y="41147"/>
                    <a:pt x="12192" y="36575"/>
                  </a:cubicBezTo>
                  <a:lnTo>
                    <a:pt x="12192" y="13715"/>
                  </a:lnTo>
                  <a:cubicBezTo>
                    <a:pt x="10669" y="9144"/>
                    <a:pt x="6096" y="6095"/>
                    <a:pt x="0" y="6095"/>
                  </a:cubicBezTo>
                  <a:lnTo>
                    <a:pt x="0" y="677"/>
                  </a:lnTo>
                  <a:lnTo>
                    <a:pt x="12192" y="6095"/>
                  </a:lnTo>
                  <a:lnTo>
                    <a:pt x="1371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6" name="Shape 546">
              <a:extLst>
                <a:ext uri="{FF2B5EF4-FFF2-40B4-BE49-F238E27FC236}">
                  <a16:creationId xmlns:a16="http://schemas.microsoft.com/office/drawing/2014/main" id="{4FE69DA3-E684-46EA-8DEE-234832692613}"/>
                </a:ext>
              </a:extLst>
            </p:cNvPr>
            <p:cNvSpPr/>
            <p:nvPr/>
          </p:nvSpPr>
          <p:spPr>
            <a:xfrm>
              <a:off x="12870180" y="7338060"/>
              <a:ext cx="9144" cy="71628"/>
            </a:xfrm>
            <a:custGeom>
              <a:avLst/>
              <a:gdLst/>
              <a:ahLst/>
              <a:cxnLst/>
              <a:rect l="0" t="0" r="0" b="0"/>
              <a:pathLst>
                <a:path w="9144" h="71628">
                  <a:moveTo>
                    <a:pt x="0" y="0"/>
                  </a:moveTo>
                  <a:lnTo>
                    <a:pt x="9144" y="0"/>
                  </a:lnTo>
                  <a:lnTo>
                    <a:pt x="9144" y="71628"/>
                  </a:lnTo>
                  <a:lnTo>
                    <a:pt x="0" y="7162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7" name="Shape 82">
              <a:extLst>
                <a:ext uri="{FF2B5EF4-FFF2-40B4-BE49-F238E27FC236}">
                  <a16:creationId xmlns:a16="http://schemas.microsoft.com/office/drawing/2014/main" id="{1DF0C7A1-5B25-4CDE-BD06-ADD6C2327E09}"/>
                </a:ext>
              </a:extLst>
            </p:cNvPr>
            <p:cNvSpPr/>
            <p:nvPr/>
          </p:nvSpPr>
          <p:spPr>
            <a:xfrm>
              <a:off x="12911328" y="7397497"/>
              <a:ext cx="21337" cy="13715"/>
            </a:xfrm>
            <a:custGeom>
              <a:avLst/>
              <a:gdLst/>
              <a:ahLst/>
              <a:cxnLst/>
              <a:rect l="0" t="0" r="0" b="0"/>
              <a:pathLst>
                <a:path w="21337" h="13715">
                  <a:moveTo>
                    <a:pt x="15239" y="0"/>
                  </a:moveTo>
                  <a:lnTo>
                    <a:pt x="21337" y="3047"/>
                  </a:lnTo>
                  <a:cubicBezTo>
                    <a:pt x="16763" y="10668"/>
                    <a:pt x="10669" y="13715"/>
                    <a:pt x="1524" y="13715"/>
                  </a:cubicBezTo>
                  <a:lnTo>
                    <a:pt x="0" y="13022"/>
                  </a:lnTo>
                  <a:lnTo>
                    <a:pt x="0" y="5333"/>
                  </a:lnTo>
                  <a:lnTo>
                    <a:pt x="1524" y="6095"/>
                  </a:lnTo>
                  <a:cubicBezTo>
                    <a:pt x="4572" y="6095"/>
                    <a:pt x="7620" y="6095"/>
                    <a:pt x="9144" y="4572"/>
                  </a:cubicBezTo>
                  <a:cubicBezTo>
                    <a:pt x="12192" y="3047"/>
                    <a:pt x="13715" y="1523"/>
                    <a:pt x="1523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8" name="Shape 83">
              <a:extLst>
                <a:ext uri="{FF2B5EF4-FFF2-40B4-BE49-F238E27FC236}">
                  <a16:creationId xmlns:a16="http://schemas.microsoft.com/office/drawing/2014/main" id="{BC3EF53F-28F9-470A-BCAF-00317B053DEE}"/>
                </a:ext>
              </a:extLst>
            </p:cNvPr>
            <p:cNvSpPr/>
            <p:nvPr/>
          </p:nvSpPr>
          <p:spPr>
            <a:xfrm>
              <a:off x="12911328" y="7359397"/>
              <a:ext cx="21337" cy="27432"/>
            </a:xfrm>
            <a:custGeom>
              <a:avLst/>
              <a:gdLst/>
              <a:ahLst/>
              <a:cxnLst/>
              <a:rect l="0" t="0" r="0" b="0"/>
              <a:pathLst>
                <a:path w="21337" h="27432">
                  <a:moveTo>
                    <a:pt x="0" y="0"/>
                  </a:moveTo>
                  <a:cubicBezTo>
                    <a:pt x="7620" y="0"/>
                    <a:pt x="12192" y="1523"/>
                    <a:pt x="15239" y="6095"/>
                  </a:cubicBezTo>
                  <a:cubicBezTo>
                    <a:pt x="19813" y="10668"/>
                    <a:pt x="21337" y="16763"/>
                    <a:pt x="21337" y="24384"/>
                  </a:cubicBezTo>
                  <a:lnTo>
                    <a:pt x="21337" y="27432"/>
                  </a:lnTo>
                  <a:lnTo>
                    <a:pt x="0" y="27432"/>
                  </a:lnTo>
                  <a:lnTo>
                    <a:pt x="0" y="21335"/>
                  </a:lnTo>
                  <a:lnTo>
                    <a:pt x="12192" y="21335"/>
                  </a:lnTo>
                  <a:lnTo>
                    <a:pt x="12192" y="19811"/>
                  </a:lnTo>
                  <a:cubicBezTo>
                    <a:pt x="12192" y="15239"/>
                    <a:pt x="10669" y="12192"/>
                    <a:pt x="9144" y="10668"/>
                  </a:cubicBezTo>
                  <a:cubicBezTo>
                    <a:pt x="7620" y="7620"/>
                    <a:pt x="4572" y="6095"/>
                    <a:pt x="0" y="6095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79" name="Shape 84">
              <a:extLst>
                <a:ext uri="{FF2B5EF4-FFF2-40B4-BE49-F238E27FC236}">
                  <a16:creationId xmlns:a16="http://schemas.microsoft.com/office/drawing/2014/main" id="{9D796CF9-46F3-43AE-B330-F6DEB133BCB3}"/>
                </a:ext>
              </a:extLst>
            </p:cNvPr>
            <p:cNvSpPr/>
            <p:nvPr/>
          </p:nvSpPr>
          <p:spPr>
            <a:xfrm>
              <a:off x="13086589" y="7342632"/>
              <a:ext cx="25908" cy="67056"/>
            </a:xfrm>
            <a:custGeom>
              <a:avLst/>
              <a:gdLst/>
              <a:ahLst/>
              <a:cxnLst/>
              <a:rect l="0" t="0" r="0" b="0"/>
              <a:pathLst>
                <a:path w="25908" h="67056">
                  <a:moveTo>
                    <a:pt x="24385" y="0"/>
                  </a:moveTo>
                  <a:lnTo>
                    <a:pt x="25908" y="0"/>
                  </a:lnTo>
                  <a:lnTo>
                    <a:pt x="25908" y="67056"/>
                  </a:lnTo>
                  <a:lnTo>
                    <a:pt x="16765" y="67056"/>
                  </a:lnTo>
                  <a:lnTo>
                    <a:pt x="16765" y="10668"/>
                  </a:lnTo>
                  <a:lnTo>
                    <a:pt x="0" y="16764"/>
                  </a:lnTo>
                  <a:lnTo>
                    <a:pt x="0" y="9144"/>
                  </a:lnTo>
                  <a:lnTo>
                    <a:pt x="2438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0" name="Shape 85">
              <a:extLst>
                <a:ext uri="{FF2B5EF4-FFF2-40B4-BE49-F238E27FC236}">
                  <a16:creationId xmlns:a16="http://schemas.microsoft.com/office/drawing/2014/main" id="{53421E9B-0329-41CE-A342-31003EFA866B}"/>
                </a:ext>
              </a:extLst>
            </p:cNvPr>
            <p:cNvSpPr/>
            <p:nvPr/>
          </p:nvSpPr>
          <p:spPr>
            <a:xfrm>
              <a:off x="13136882" y="7341108"/>
              <a:ext cx="21337" cy="70104"/>
            </a:xfrm>
            <a:custGeom>
              <a:avLst/>
              <a:gdLst/>
              <a:ahLst/>
              <a:cxnLst/>
              <a:rect l="0" t="0" r="0" b="0"/>
              <a:pathLst>
                <a:path w="21337" h="70104">
                  <a:moveTo>
                    <a:pt x="21335" y="0"/>
                  </a:moveTo>
                  <a:lnTo>
                    <a:pt x="21337" y="1"/>
                  </a:lnTo>
                  <a:lnTo>
                    <a:pt x="21337" y="7621"/>
                  </a:lnTo>
                  <a:lnTo>
                    <a:pt x="21335" y="7620"/>
                  </a:lnTo>
                  <a:cubicBezTo>
                    <a:pt x="16763" y="7620"/>
                    <a:pt x="13715" y="9144"/>
                    <a:pt x="12192" y="12192"/>
                  </a:cubicBezTo>
                  <a:cubicBezTo>
                    <a:pt x="9144" y="15240"/>
                    <a:pt x="9144" y="21337"/>
                    <a:pt x="9144" y="27432"/>
                  </a:cubicBezTo>
                  <a:lnTo>
                    <a:pt x="9144" y="41149"/>
                  </a:lnTo>
                  <a:cubicBezTo>
                    <a:pt x="9144" y="48768"/>
                    <a:pt x="9144" y="53340"/>
                    <a:pt x="12192" y="57912"/>
                  </a:cubicBezTo>
                  <a:cubicBezTo>
                    <a:pt x="13715" y="60961"/>
                    <a:pt x="16763" y="62485"/>
                    <a:pt x="21335" y="62485"/>
                  </a:cubicBezTo>
                  <a:lnTo>
                    <a:pt x="21337" y="62484"/>
                  </a:lnTo>
                  <a:lnTo>
                    <a:pt x="21337" y="70103"/>
                  </a:lnTo>
                  <a:lnTo>
                    <a:pt x="21335" y="70104"/>
                  </a:lnTo>
                  <a:cubicBezTo>
                    <a:pt x="13715" y="70104"/>
                    <a:pt x="9144" y="67056"/>
                    <a:pt x="4572" y="62485"/>
                  </a:cubicBezTo>
                  <a:cubicBezTo>
                    <a:pt x="1524" y="57912"/>
                    <a:pt x="0" y="50292"/>
                    <a:pt x="0" y="41149"/>
                  </a:cubicBezTo>
                  <a:lnTo>
                    <a:pt x="0" y="28956"/>
                  </a:lnTo>
                  <a:cubicBezTo>
                    <a:pt x="0" y="19812"/>
                    <a:pt x="1524" y="12192"/>
                    <a:pt x="4572" y="7620"/>
                  </a:cubicBezTo>
                  <a:cubicBezTo>
                    <a:pt x="9144" y="3049"/>
                    <a:pt x="13715" y="0"/>
                    <a:pt x="2133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1" name="Shape 86">
              <a:extLst>
                <a:ext uri="{FF2B5EF4-FFF2-40B4-BE49-F238E27FC236}">
                  <a16:creationId xmlns:a16="http://schemas.microsoft.com/office/drawing/2014/main" id="{B29AD5E2-BF0F-46E5-B782-266E8656E885}"/>
                </a:ext>
              </a:extLst>
            </p:cNvPr>
            <p:cNvSpPr/>
            <p:nvPr/>
          </p:nvSpPr>
          <p:spPr>
            <a:xfrm>
              <a:off x="13190221" y="7341454"/>
              <a:ext cx="20574" cy="69411"/>
            </a:xfrm>
            <a:custGeom>
              <a:avLst/>
              <a:gdLst/>
              <a:ahLst/>
              <a:cxnLst/>
              <a:rect l="0" t="0" r="0" b="0"/>
              <a:pathLst>
                <a:path w="20574" h="69411">
                  <a:moveTo>
                    <a:pt x="20574" y="0"/>
                  </a:moveTo>
                  <a:lnTo>
                    <a:pt x="20574" y="7655"/>
                  </a:lnTo>
                  <a:lnTo>
                    <a:pt x="12192" y="11846"/>
                  </a:lnTo>
                  <a:cubicBezTo>
                    <a:pt x="9144" y="14894"/>
                    <a:pt x="9144" y="20990"/>
                    <a:pt x="7620" y="27086"/>
                  </a:cubicBezTo>
                  <a:lnTo>
                    <a:pt x="7620" y="40802"/>
                  </a:lnTo>
                  <a:cubicBezTo>
                    <a:pt x="7620" y="48422"/>
                    <a:pt x="9144" y="52994"/>
                    <a:pt x="12192" y="57565"/>
                  </a:cubicBezTo>
                  <a:lnTo>
                    <a:pt x="20574" y="61757"/>
                  </a:lnTo>
                  <a:lnTo>
                    <a:pt x="20574" y="69411"/>
                  </a:lnTo>
                  <a:lnTo>
                    <a:pt x="4572" y="62138"/>
                  </a:lnTo>
                  <a:cubicBezTo>
                    <a:pt x="1524" y="57565"/>
                    <a:pt x="0" y="49946"/>
                    <a:pt x="0" y="40802"/>
                  </a:cubicBezTo>
                  <a:lnTo>
                    <a:pt x="0" y="28610"/>
                  </a:lnTo>
                  <a:cubicBezTo>
                    <a:pt x="0" y="19465"/>
                    <a:pt x="1524" y="11846"/>
                    <a:pt x="4572" y="7274"/>
                  </a:cubicBezTo>
                  <a:lnTo>
                    <a:pt x="2057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2" name="Shape 87">
              <a:extLst>
                <a:ext uri="{FF2B5EF4-FFF2-40B4-BE49-F238E27FC236}">
                  <a16:creationId xmlns:a16="http://schemas.microsoft.com/office/drawing/2014/main" id="{4861BC25-92BE-435F-B05A-A09BB57DBB17}"/>
                </a:ext>
              </a:extLst>
            </p:cNvPr>
            <p:cNvSpPr/>
            <p:nvPr/>
          </p:nvSpPr>
          <p:spPr>
            <a:xfrm>
              <a:off x="13158219" y="7341109"/>
              <a:ext cx="21335" cy="70103"/>
            </a:xfrm>
            <a:custGeom>
              <a:avLst/>
              <a:gdLst/>
              <a:ahLst/>
              <a:cxnLst/>
              <a:rect l="0" t="0" r="0" b="0"/>
              <a:pathLst>
                <a:path w="21335" h="70103">
                  <a:moveTo>
                    <a:pt x="0" y="0"/>
                  </a:moveTo>
                  <a:lnTo>
                    <a:pt x="15239" y="7620"/>
                  </a:lnTo>
                  <a:cubicBezTo>
                    <a:pt x="19811" y="12192"/>
                    <a:pt x="21335" y="19811"/>
                    <a:pt x="21335" y="28956"/>
                  </a:cubicBezTo>
                  <a:lnTo>
                    <a:pt x="21335" y="39623"/>
                  </a:lnTo>
                  <a:cubicBezTo>
                    <a:pt x="21335" y="50292"/>
                    <a:pt x="19811" y="57911"/>
                    <a:pt x="15239" y="62484"/>
                  </a:cubicBezTo>
                  <a:lnTo>
                    <a:pt x="0" y="70103"/>
                  </a:lnTo>
                  <a:lnTo>
                    <a:pt x="0" y="62483"/>
                  </a:lnTo>
                  <a:lnTo>
                    <a:pt x="9142" y="57911"/>
                  </a:lnTo>
                  <a:cubicBezTo>
                    <a:pt x="10666" y="54863"/>
                    <a:pt x="12192" y="48768"/>
                    <a:pt x="12192" y="42672"/>
                  </a:cubicBezTo>
                  <a:lnTo>
                    <a:pt x="12192" y="27432"/>
                  </a:lnTo>
                  <a:cubicBezTo>
                    <a:pt x="12192" y="21336"/>
                    <a:pt x="12192" y="15239"/>
                    <a:pt x="9142" y="12192"/>
                  </a:cubicBezTo>
                  <a:lnTo>
                    <a:pt x="0" y="762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3" name="Shape 88">
              <a:extLst>
                <a:ext uri="{FF2B5EF4-FFF2-40B4-BE49-F238E27FC236}">
                  <a16:creationId xmlns:a16="http://schemas.microsoft.com/office/drawing/2014/main" id="{F9F703AF-828E-4F11-983A-7F98DB338D3A}"/>
                </a:ext>
              </a:extLst>
            </p:cNvPr>
            <p:cNvSpPr/>
            <p:nvPr/>
          </p:nvSpPr>
          <p:spPr>
            <a:xfrm>
              <a:off x="13295378" y="7347204"/>
              <a:ext cx="25907" cy="64008"/>
            </a:xfrm>
            <a:custGeom>
              <a:avLst/>
              <a:gdLst/>
              <a:ahLst/>
              <a:cxnLst/>
              <a:rect l="0" t="0" r="0" b="0"/>
              <a:pathLst>
                <a:path w="25907" h="64008">
                  <a:moveTo>
                    <a:pt x="9144" y="0"/>
                  </a:moveTo>
                  <a:lnTo>
                    <a:pt x="16763" y="0"/>
                  </a:lnTo>
                  <a:lnTo>
                    <a:pt x="16763" y="12192"/>
                  </a:lnTo>
                  <a:lnTo>
                    <a:pt x="25907" y="12192"/>
                  </a:lnTo>
                  <a:lnTo>
                    <a:pt x="25907" y="19812"/>
                  </a:lnTo>
                  <a:lnTo>
                    <a:pt x="16763" y="19812"/>
                  </a:lnTo>
                  <a:lnTo>
                    <a:pt x="16763" y="50292"/>
                  </a:lnTo>
                  <a:cubicBezTo>
                    <a:pt x="16763" y="51815"/>
                    <a:pt x="16763" y="53340"/>
                    <a:pt x="18287" y="54864"/>
                  </a:cubicBezTo>
                  <a:cubicBezTo>
                    <a:pt x="19811" y="56388"/>
                    <a:pt x="19811" y="56388"/>
                    <a:pt x="22859" y="56388"/>
                  </a:cubicBezTo>
                  <a:cubicBezTo>
                    <a:pt x="22859" y="56388"/>
                    <a:pt x="24383" y="56388"/>
                    <a:pt x="25907" y="56388"/>
                  </a:cubicBezTo>
                  <a:lnTo>
                    <a:pt x="25907" y="62484"/>
                  </a:lnTo>
                  <a:cubicBezTo>
                    <a:pt x="24383" y="62484"/>
                    <a:pt x="22859" y="64008"/>
                    <a:pt x="19811" y="64008"/>
                  </a:cubicBezTo>
                  <a:cubicBezTo>
                    <a:pt x="16763" y="64008"/>
                    <a:pt x="13715" y="62484"/>
                    <a:pt x="10668" y="59436"/>
                  </a:cubicBezTo>
                  <a:cubicBezTo>
                    <a:pt x="9144" y="57912"/>
                    <a:pt x="9144" y="54864"/>
                    <a:pt x="9144" y="50292"/>
                  </a:cubicBezTo>
                  <a:lnTo>
                    <a:pt x="9144" y="19812"/>
                  </a:lnTo>
                  <a:lnTo>
                    <a:pt x="0" y="19812"/>
                  </a:lnTo>
                  <a:lnTo>
                    <a:pt x="0" y="12192"/>
                  </a:lnTo>
                  <a:lnTo>
                    <a:pt x="9144" y="12192"/>
                  </a:lnTo>
                  <a:lnTo>
                    <a:pt x="914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4" name="Shape 89">
              <a:extLst>
                <a:ext uri="{FF2B5EF4-FFF2-40B4-BE49-F238E27FC236}">
                  <a16:creationId xmlns:a16="http://schemas.microsoft.com/office/drawing/2014/main" id="{237A6287-DC29-49A8-9181-4D2C4DB27897}"/>
                </a:ext>
              </a:extLst>
            </p:cNvPr>
            <p:cNvSpPr/>
            <p:nvPr/>
          </p:nvSpPr>
          <p:spPr>
            <a:xfrm>
              <a:off x="13210795" y="7341108"/>
              <a:ext cx="22098" cy="70104"/>
            </a:xfrm>
            <a:custGeom>
              <a:avLst/>
              <a:gdLst/>
              <a:ahLst/>
              <a:cxnLst/>
              <a:rect l="0" t="0" r="0" b="0"/>
              <a:pathLst>
                <a:path w="22098" h="70104">
                  <a:moveTo>
                    <a:pt x="763" y="0"/>
                  </a:moveTo>
                  <a:cubicBezTo>
                    <a:pt x="8382" y="0"/>
                    <a:pt x="12954" y="3049"/>
                    <a:pt x="16002" y="7620"/>
                  </a:cubicBezTo>
                  <a:cubicBezTo>
                    <a:pt x="20574" y="12192"/>
                    <a:pt x="22098" y="19812"/>
                    <a:pt x="22098" y="28956"/>
                  </a:cubicBezTo>
                  <a:lnTo>
                    <a:pt x="22098" y="39624"/>
                  </a:lnTo>
                  <a:cubicBezTo>
                    <a:pt x="22098" y="50292"/>
                    <a:pt x="20574" y="57912"/>
                    <a:pt x="16002" y="62485"/>
                  </a:cubicBezTo>
                  <a:cubicBezTo>
                    <a:pt x="12954" y="67056"/>
                    <a:pt x="8382" y="70104"/>
                    <a:pt x="763" y="70104"/>
                  </a:cubicBezTo>
                  <a:lnTo>
                    <a:pt x="0" y="69758"/>
                  </a:lnTo>
                  <a:lnTo>
                    <a:pt x="0" y="62103"/>
                  </a:lnTo>
                  <a:lnTo>
                    <a:pt x="763" y="62485"/>
                  </a:lnTo>
                  <a:cubicBezTo>
                    <a:pt x="5335" y="62485"/>
                    <a:pt x="8382" y="60961"/>
                    <a:pt x="9906" y="57912"/>
                  </a:cubicBezTo>
                  <a:cubicBezTo>
                    <a:pt x="11430" y="54864"/>
                    <a:pt x="12954" y="48768"/>
                    <a:pt x="12954" y="42673"/>
                  </a:cubicBezTo>
                  <a:lnTo>
                    <a:pt x="12954" y="27432"/>
                  </a:lnTo>
                  <a:cubicBezTo>
                    <a:pt x="12954" y="21337"/>
                    <a:pt x="11430" y="15240"/>
                    <a:pt x="9906" y="12192"/>
                  </a:cubicBezTo>
                  <a:cubicBezTo>
                    <a:pt x="8382" y="9144"/>
                    <a:pt x="5335" y="7620"/>
                    <a:pt x="763" y="7620"/>
                  </a:cubicBezTo>
                  <a:lnTo>
                    <a:pt x="0" y="8002"/>
                  </a:lnTo>
                  <a:lnTo>
                    <a:pt x="0" y="346"/>
                  </a:lnTo>
                  <a:lnTo>
                    <a:pt x="76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5" name="Shape 90">
              <a:extLst>
                <a:ext uri="{FF2B5EF4-FFF2-40B4-BE49-F238E27FC236}">
                  <a16:creationId xmlns:a16="http://schemas.microsoft.com/office/drawing/2014/main" id="{1FA70D02-0187-410B-BC0E-A2F8330EB70C}"/>
                </a:ext>
              </a:extLst>
            </p:cNvPr>
            <p:cNvSpPr/>
            <p:nvPr/>
          </p:nvSpPr>
          <p:spPr>
            <a:xfrm>
              <a:off x="13264897" y="7338060"/>
              <a:ext cx="28956" cy="71628"/>
            </a:xfrm>
            <a:custGeom>
              <a:avLst/>
              <a:gdLst/>
              <a:ahLst/>
              <a:cxnLst/>
              <a:rect l="0" t="0" r="0" b="0"/>
              <a:pathLst>
                <a:path w="28956" h="71628">
                  <a:moveTo>
                    <a:pt x="24385" y="0"/>
                  </a:moveTo>
                  <a:cubicBezTo>
                    <a:pt x="25908" y="0"/>
                    <a:pt x="27432" y="0"/>
                    <a:pt x="28956" y="0"/>
                  </a:cubicBezTo>
                  <a:lnTo>
                    <a:pt x="28956" y="7620"/>
                  </a:lnTo>
                  <a:cubicBezTo>
                    <a:pt x="27432" y="7620"/>
                    <a:pt x="25908" y="7620"/>
                    <a:pt x="24385" y="7620"/>
                  </a:cubicBezTo>
                  <a:cubicBezTo>
                    <a:pt x="21337" y="7620"/>
                    <a:pt x="19813" y="7620"/>
                    <a:pt x="18287" y="9144"/>
                  </a:cubicBezTo>
                  <a:cubicBezTo>
                    <a:pt x="16763" y="10668"/>
                    <a:pt x="15239" y="13716"/>
                    <a:pt x="15239" y="16764"/>
                  </a:cubicBezTo>
                  <a:lnTo>
                    <a:pt x="15239" y="21336"/>
                  </a:lnTo>
                  <a:lnTo>
                    <a:pt x="25908" y="21336"/>
                  </a:lnTo>
                  <a:lnTo>
                    <a:pt x="25908" y="28956"/>
                  </a:lnTo>
                  <a:lnTo>
                    <a:pt x="15239" y="28956"/>
                  </a:lnTo>
                  <a:lnTo>
                    <a:pt x="15239" y="71628"/>
                  </a:lnTo>
                  <a:lnTo>
                    <a:pt x="7620" y="71628"/>
                  </a:lnTo>
                  <a:lnTo>
                    <a:pt x="7620" y="28956"/>
                  </a:lnTo>
                  <a:lnTo>
                    <a:pt x="0" y="28956"/>
                  </a:lnTo>
                  <a:lnTo>
                    <a:pt x="0" y="21336"/>
                  </a:lnTo>
                  <a:lnTo>
                    <a:pt x="7620" y="21336"/>
                  </a:lnTo>
                  <a:lnTo>
                    <a:pt x="7620" y="16764"/>
                  </a:lnTo>
                  <a:cubicBezTo>
                    <a:pt x="7620" y="10668"/>
                    <a:pt x="9144" y="7620"/>
                    <a:pt x="12192" y="4572"/>
                  </a:cubicBezTo>
                  <a:cubicBezTo>
                    <a:pt x="13715" y="1524"/>
                    <a:pt x="18287" y="0"/>
                    <a:pt x="2438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00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6" name="Shape 547">
              <a:extLst>
                <a:ext uri="{FF2B5EF4-FFF2-40B4-BE49-F238E27FC236}">
                  <a16:creationId xmlns:a16="http://schemas.microsoft.com/office/drawing/2014/main" id="{42969928-B3AA-41F5-8E90-D27223B41AFF}"/>
                </a:ext>
              </a:extLst>
            </p:cNvPr>
            <p:cNvSpPr/>
            <p:nvPr/>
          </p:nvSpPr>
          <p:spPr>
            <a:xfrm>
              <a:off x="14400276" y="7391400"/>
              <a:ext cx="19811" cy="18288"/>
            </a:xfrm>
            <a:custGeom>
              <a:avLst/>
              <a:gdLst/>
              <a:ahLst/>
              <a:cxnLst/>
              <a:rect l="0" t="0" r="0" b="0"/>
              <a:pathLst>
                <a:path w="19811" h="18288">
                  <a:moveTo>
                    <a:pt x="0" y="0"/>
                  </a:moveTo>
                  <a:lnTo>
                    <a:pt x="19811" y="0"/>
                  </a:lnTo>
                  <a:lnTo>
                    <a:pt x="19811" y="18288"/>
                  </a:lnTo>
                  <a:lnTo>
                    <a:pt x="0" y="182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7" name="Shape 548">
              <a:extLst>
                <a:ext uri="{FF2B5EF4-FFF2-40B4-BE49-F238E27FC236}">
                  <a16:creationId xmlns:a16="http://schemas.microsoft.com/office/drawing/2014/main" id="{A173D0F1-9D95-43E0-BA15-B1CCC5455756}"/>
                </a:ext>
              </a:extLst>
            </p:cNvPr>
            <p:cNvSpPr/>
            <p:nvPr/>
          </p:nvSpPr>
          <p:spPr>
            <a:xfrm>
              <a:off x="13348715" y="7391400"/>
              <a:ext cx="18289" cy="18288"/>
            </a:xfrm>
            <a:custGeom>
              <a:avLst/>
              <a:gdLst/>
              <a:ahLst/>
              <a:cxnLst/>
              <a:rect l="0" t="0" r="0" b="0"/>
              <a:pathLst>
                <a:path w="18289" h="18288">
                  <a:moveTo>
                    <a:pt x="0" y="0"/>
                  </a:moveTo>
                  <a:lnTo>
                    <a:pt x="18289" y="0"/>
                  </a:lnTo>
                  <a:lnTo>
                    <a:pt x="18289" y="18288"/>
                  </a:lnTo>
                  <a:lnTo>
                    <a:pt x="0" y="182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8" name="Shape 549">
              <a:extLst>
                <a:ext uri="{FF2B5EF4-FFF2-40B4-BE49-F238E27FC236}">
                  <a16:creationId xmlns:a16="http://schemas.microsoft.com/office/drawing/2014/main" id="{45902804-DEDB-4E85-9C43-C770357E377B}"/>
                </a:ext>
              </a:extLst>
            </p:cNvPr>
            <p:cNvSpPr/>
            <p:nvPr/>
          </p:nvSpPr>
          <p:spPr>
            <a:xfrm>
              <a:off x="14400276" y="7353300"/>
              <a:ext cx="19811" cy="38100"/>
            </a:xfrm>
            <a:custGeom>
              <a:avLst/>
              <a:gdLst/>
              <a:ahLst/>
              <a:cxnLst/>
              <a:rect l="0" t="0" r="0" b="0"/>
              <a:pathLst>
                <a:path w="19811" h="38100">
                  <a:moveTo>
                    <a:pt x="0" y="0"/>
                  </a:moveTo>
                  <a:lnTo>
                    <a:pt x="19811" y="0"/>
                  </a:lnTo>
                  <a:lnTo>
                    <a:pt x="19811" y="38100"/>
                  </a:lnTo>
                  <a:lnTo>
                    <a:pt x="0" y="381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89" name="Shape 550">
              <a:extLst>
                <a:ext uri="{FF2B5EF4-FFF2-40B4-BE49-F238E27FC236}">
                  <a16:creationId xmlns:a16="http://schemas.microsoft.com/office/drawing/2014/main" id="{66FE00F1-5E95-497A-A122-9A04521D7D11}"/>
                </a:ext>
              </a:extLst>
            </p:cNvPr>
            <p:cNvSpPr/>
            <p:nvPr/>
          </p:nvSpPr>
          <p:spPr>
            <a:xfrm>
              <a:off x="13367004" y="7391400"/>
              <a:ext cx="1033272" cy="18288"/>
            </a:xfrm>
            <a:custGeom>
              <a:avLst/>
              <a:gdLst/>
              <a:ahLst/>
              <a:cxnLst/>
              <a:rect l="0" t="0" r="0" b="0"/>
              <a:pathLst>
                <a:path w="1033272" h="18288">
                  <a:moveTo>
                    <a:pt x="0" y="0"/>
                  </a:moveTo>
                  <a:lnTo>
                    <a:pt x="1033272" y="0"/>
                  </a:lnTo>
                  <a:lnTo>
                    <a:pt x="1033272" y="18288"/>
                  </a:lnTo>
                  <a:lnTo>
                    <a:pt x="0" y="1828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sp>
          <p:nvSpPr>
            <p:cNvPr id="90" name="Shape 551">
              <a:extLst>
                <a:ext uri="{FF2B5EF4-FFF2-40B4-BE49-F238E27FC236}">
                  <a16:creationId xmlns:a16="http://schemas.microsoft.com/office/drawing/2014/main" id="{10E58029-D238-45E1-93DE-1FEEDE8EA53C}"/>
                </a:ext>
              </a:extLst>
            </p:cNvPr>
            <p:cNvSpPr/>
            <p:nvPr/>
          </p:nvSpPr>
          <p:spPr>
            <a:xfrm>
              <a:off x="13348715" y="7353300"/>
              <a:ext cx="18289" cy="38100"/>
            </a:xfrm>
            <a:custGeom>
              <a:avLst/>
              <a:gdLst/>
              <a:ahLst/>
              <a:cxnLst/>
              <a:rect l="0" t="0" r="0" b="0"/>
              <a:pathLst>
                <a:path w="18289" h="38100">
                  <a:moveTo>
                    <a:pt x="0" y="0"/>
                  </a:moveTo>
                  <a:lnTo>
                    <a:pt x="18289" y="0"/>
                  </a:lnTo>
                  <a:lnTo>
                    <a:pt x="18289" y="38100"/>
                  </a:lnTo>
                  <a:lnTo>
                    <a:pt x="0" y="38100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CCCCC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1013"/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3D6E992-431B-4AAB-A8FE-B5EC9A0CF926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84404" y="-2031"/>
              <a:ext cx="1246632" cy="231648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A165A04-85F8-4F00-BD9A-29AFFBFDF274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38450" y="4664499"/>
              <a:ext cx="14630401" cy="6861047"/>
            </a:xfrm>
            <a:prstGeom prst="rect">
              <a:avLst/>
            </a:prstGeom>
          </p:spPr>
        </p:pic>
      </p:grpSp>
      <p:sp>
        <p:nvSpPr>
          <p:cNvPr id="97" name="Title 1">
            <a:extLst>
              <a:ext uri="{FF2B5EF4-FFF2-40B4-BE49-F238E27FC236}">
                <a16:creationId xmlns:a16="http://schemas.microsoft.com/office/drawing/2014/main" id="{EEBAEC3B-0C20-4B47-BCDA-961BFB03523B}"/>
              </a:ext>
            </a:extLst>
          </p:cNvPr>
          <p:cNvSpPr txBox="1">
            <a:spLocks/>
          </p:cNvSpPr>
          <p:nvPr/>
        </p:nvSpPr>
        <p:spPr>
          <a:xfrm>
            <a:off x="619693" y="6267692"/>
            <a:ext cx="6516521" cy="347788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4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/>
              <a:t>H2 PROPERTIES downtown give you built - in foot traffic for business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Primary Location  for all business types</a:t>
            </a:r>
          </a:p>
          <a:p>
            <a:pPr algn="ctr"/>
            <a:r>
              <a:rPr lang="en-US" sz="2800" b="1" dirty="0"/>
              <a:t>RESTAURANT/OFFICE/RETAIL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E786C96-938B-41CC-B1DE-419DAEEA1531}"/>
              </a:ext>
            </a:extLst>
          </p:cNvPr>
          <p:cNvSpPr/>
          <p:nvPr/>
        </p:nvSpPr>
        <p:spPr>
          <a:xfrm>
            <a:off x="761999" y="3463635"/>
            <a:ext cx="387928" cy="471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89445469-F1C7-4A21-9AC7-059B0FFBE82A}"/>
              </a:ext>
            </a:extLst>
          </p:cNvPr>
          <p:cNvSpPr/>
          <p:nvPr/>
        </p:nvSpPr>
        <p:spPr>
          <a:xfrm>
            <a:off x="1292233" y="3366653"/>
            <a:ext cx="387929" cy="471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8FE8F4A-DEC1-4673-AF01-22A8BFE3EC20}"/>
              </a:ext>
            </a:extLst>
          </p:cNvPr>
          <p:cNvSpPr/>
          <p:nvPr/>
        </p:nvSpPr>
        <p:spPr>
          <a:xfrm>
            <a:off x="2854036" y="3934691"/>
            <a:ext cx="665019" cy="7342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F12B010-E725-419B-87EC-8233C3CF20BB}"/>
              </a:ext>
            </a:extLst>
          </p:cNvPr>
          <p:cNvSpPr/>
          <p:nvPr/>
        </p:nvSpPr>
        <p:spPr>
          <a:xfrm>
            <a:off x="3249488" y="3618372"/>
            <a:ext cx="665018" cy="8289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C46EFA03-D8A8-43CD-A678-EEB9FFEDC7AD}"/>
              </a:ext>
            </a:extLst>
          </p:cNvPr>
          <p:cNvSpPr/>
          <p:nvPr/>
        </p:nvSpPr>
        <p:spPr>
          <a:xfrm>
            <a:off x="4454120" y="4030966"/>
            <a:ext cx="566593" cy="6418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9F319D6-BCE8-462D-9359-15AF4CBE2561}"/>
              </a:ext>
            </a:extLst>
          </p:cNvPr>
          <p:cNvSpPr/>
          <p:nvPr/>
        </p:nvSpPr>
        <p:spPr>
          <a:xfrm>
            <a:off x="5600132" y="3582585"/>
            <a:ext cx="732880" cy="8289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0BE15F33-2BE0-417F-8B35-C249008E08F4}"/>
              </a:ext>
            </a:extLst>
          </p:cNvPr>
          <p:cNvSpPr/>
          <p:nvPr/>
        </p:nvSpPr>
        <p:spPr>
          <a:xfrm>
            <a:off x="3657600" y="4114472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52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3AAF7-29D0-4071-8B00-DD0A3DD5A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1" y="427850"/>
            <a:ext cx="6217054" cy="151163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COMMERCIAL Properties AVAILABLE DOWntown SANDUSKY</a:t>
            </a: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 h2 property management</a:t>
            </a: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419-502-0200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EEBE44F-35A1-49DC-8DA3-B2C5FD7ECDF4}"/>
              </a:ext>
            </a:extLst>
          </p:cNvPr>
          <p:cNvSpPr txBox="1"/>
          <p:nvPr/>
        </p:nvSpPr>
        <p:spPr>
          <a:xfrm>
            <a:off x="3968952" y="4272204"/>
            <a:ext cx="34142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Schmidt Building</a:t>
            </a:r>
          </a:p>
          <a:p>
            <a:pPr algn="ctr"/>
            <a:r>
              <a:rPr lang="en-US" sz="2000" b="1" dirty="0"/>
              <a:t>246 E. Market St </a:t>
            </a:r>
          </a:p>
          <a:p>
            <a:pPr algn="ctr"/>
            <a:r>
              <a:rPr lang="en-US" sz="2000" b="1" dirty="0"/>
              <a:t>3 spaces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DA1688-53D2-4FF4-88DD-789CD44CCE44}"/>
              </a:ext>
            </a:extLst>
          </p:cNvPr>
          <p:cNvSpPr txBox="1"/>
          <p:nvPr/>
        </p:nvSpPr>
        <p:spPr>
          <a:xfrm>
            <a:off x="808443" y="6099899"/>
            <a:ext cx="3455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Lea Building</a:t>
            </a:r>
          </a:p>
          <a:p>
            <a:pPr algn="ctr"/>
            <a:r>
              <a:rPr lang="en-US" sz="2000" b="1" dirty="0"/>
              <a:t>172 E. Market St</a:t>
            </a:r>
          </a:p>
          <a:p>
            <a:pPr algn="ctr"/>
            <a:r>
              <a:rPr lang="en-US" sz="2000" b="1" dirty="0"/>
              <a:t>1 spaces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0E540B-5DD4-4466-B7B4-4F3C6722403A}"/>
              </a:ext>
            </a:extLst>
          </p:cNvPr>
          <p:cNvSpPr txBox="1"/>
          <p:nvPr/>
        </p:nvSpPr>
        <p:spPr>
          <a:xfrm>
            <a:off x="3994690" y="8104408"/>
            <a:ext cx="3582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Marketplace Downtown 133 E. Market Street</a:t>
            </a:r>
          </a:p>
          <a:p>
            <a:pPr algn="ctr"/>
            <a:r>
              <a:rPr lang="en-US" sz="2000" b="1" dirty="0"/>
              <a:t>3 Spaces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B95A14-6361-49B3-A244-3196B1335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58" y="3993113"/>
            <a:ext cx="3030086" cy="16088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AABC70-397E-46A4-A877-BC66B3707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026" y="5887179"/>
            <a:ext cx="3059435" cy="1608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D9401A-9D2C-4443-B829-966F3D5D5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20" y="7793320"/>
            <a:ext cx="3411168" cy="17456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5F009-8288-4C3B-B174-34ADB7EBA419}"/>
              </a:ext>
            </a:extLst>
          </p:cNvPr>
          <p:cNvSpPr txBox="1"/>
          <p:nvPr/>
        </p:nvSpPr>
        <p:spPr>
          <a:xfrm>
            <a:off x="807200" y="2319933"/>
            <a:ext cx="3115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Hogrefe Building</a:t>
            </a:r>
          </a:p>
          <a:p>
            <a:pPr algn="ctr"/>
            <a:r>
              <a:rPr lang="en-US" sz="2000" b="1" dirty="0"/>
              <a:t>156 </a:t>
            </a:r>
            <a:r>
              <a:rPr lang="en-US" sz="2000" b="1" dirty="0">
                <a:latin typeface="+mn-lt"/>
              </a:rPr>
              <a:t>Columbus Ave</a:t>
            </a:r>
          </a:p>
          <a:p>
            <a:pPr algn="ctr"/>
            <a:r>
              <a:rPr lang="en-US" sz="2000" b="1" dirty="0">
                <a:latin typeface="+mn-lt"/>
              </a:rPr>
              <a:t>3 Spaces 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47FA70-2DFE-AD00-B8C1-C258F179C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9026" y="2152209"/>
            <a:ext cx="3059435" cy="15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9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49CB-655C-4730-83F1-2E2C89ED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862"/>
            <a:ext cx="7772400" cy="55006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THE Hogrefe building at 156 Columbus Ave</a:t>
            </a:r>
            <a:br>
              <a:rPr lang="en-US" sz="2700" b="1" dirty="0"/>
            </a:br>
            <a:r>
              <a:rPr lang="en-US" sz="2700" b="1" dirty="0"/>
              <a:t>1</a:t>
            </a:r>
            <a:r>
              <a:rPr lang="en-US" sz="2700" b="1" baseline="30000" dirty="0"/>
              <a:t>st</a:t>
            </a:r>
            <a:r>
              <a:rPr lang="en-US" sz="2700" b="1" dirty="0"/>
              <a:t> Floor Retail space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F7B96-3142-441E-BC04-47503E1E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053" y="1182916"/>
            <a:ext cx="6173384" cy="1950093"/>
          </a:xfrm>
        </p:spPr>
        <p:txBody>
          <a:bodyPr>
            <a:normAutofit fontScale="25000" lnSpcReduction="20000"/>
          </a:bodyPr>
          <a:lstStyle/>
          <a:p>
            <a:r>
              <a:rPr lang="en-US" sz="6400" b="1" dirty="0">
                <a:solidFill>
                  <a:schemeClr val="tx1"/>
                </a:solidFill>
              </a:rPr>
              <a:t>7090 sf rentable space</a:t>
            </a:r>
          </a:p>
          <a:p>
            <a:r>
              <a:rPr lang="en-US" sz="6400" b="1" dirty="0">
                <a:solidFill>
                  <a:schemeClr val="tx1"/>
                </a:solidFill>
              </a:rPr>
              <a:t>Currently designed into 4 separate spaces. Can combine spaces. All front facing spaces on Columbus Ave, the most valuable store frontage in downtown. Great location for your Restaurant, Office, Retail or Entertainment Venue.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3243 sf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1027 sf   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1950 sf </a:t>
            </a:r>
          </a:p>
          <a:p>
            <a:pPr lvl="2"/>
            <a:r>
              <a:rPr lang="en-US" sz="6400" b="1" dirty="0">
                <a:solidFill>
                  <a:schemeClr val="tx1"/>
                </a:solidFill>
              </a:rPr>
              <a:t>874  sf  (interior space) - </a:t>
            </a:r>
            <a:r>
              <a:rPr lang="en-US" sz="6400" b="1" dirty="0">
                <a:solidFill>
                  <a:srgbClr val="FF0000"/>
                </a:solidFill>
                <a:highlight>
                  <a:srgbClr val="FFFF00"/>
                </a:highlight>
              </a:rPr>
              <a:t>Rented</a:t>
            </a:r>
          </a:p>
          <a:p>
            <a:pPr lvl="1"/>
            <a:endParaRPr lang="en-US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1040EF-AD39-4A4B-9FD0-B51BAE39B6F0}"/>
              </a:ext>
            </a:extLst>
          </p:cNvPr>
          <p:cNvSpPr txBox="1"/>
          <p:nvPr/>
        </p:nvSpPr>
        <p:spPr>
          <a:xfrm>
            <a:off x="7659974" y="194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59FD2F-2B18-1C73-6C1C-2575E74FE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3" y="3524960"/>
            <a:ext cx="3651437" cy="21613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11FFB9-C9B1-2B26-D6D9-84B3C648E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8" y="7620538"/>
            <a:ext cx="3545174" cy="2161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8FE2EA-C10A-92E7-6002-8CB20A0D0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9250" y="5537892"/>
            <a:ext cx="3670725" cy="21613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F81DFC7-94BB-F704-AFD5-3BC5AA30C5EF}"/>
              </a:ext>
            </a:extLst>
          </p:cNvPr>
          <p:cNvSpPr txBox="1"/>
          <p:nvPr/>
        </p:nvSpPr>
        <p:spPr>
          <a:xfrm>
            <a:off x="4239491" y="3828871"/>
            <a:ext cx="3075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160-162 Columbus Ave. This corner space is ideal for a restaurant, retail or an entertainment venue -3243 sf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13266-74A4-C1D9-5076-95090933535E}"/>
              </a:ext>
            </a:extLst>
          </p:cNvPr>
          <p:cNvSpPr txBox="1"/>
          <p:nvPr/>
        </p:nvSpPr>
        <p:spPr>
          <a:xfrm>
            <a:off x="506916" y="6078219"/>
            <a:ext cx="3007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158 Columbus Ave. great</a:t>
            </a:r>
          </a:p>
          <a:p>
            <a:r>
              <a:rPr lang="en-US" b="1" dirty="0"/>
              <a:t>Location in the heart of downtown.  -1027 sf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C74C4A-14F8-0D79-1448-61EE0211A8F5}"/>
              </a:ext>
            </a:extLst>
          </p:cNvPr>
          <p:cNvSpPr txBox="1"/>
          <p:nvPr/>
        </p:nvSpPr>
        <p:spPr>
          <a:xfrm>
            <a:off x="4100945" y="8298873"/>
            <a:ext cx="3214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150 Columbus Ave. Perfect location and connected to the Marketplace </a:t>
            </a:r>
            <a:r>
              <a:rPr lang="en-US" b="1"/>
              <a:t>Downtown  -1950sf</a:t>
            </a:r>
            <a:endParaRPr lang="en-US" b="1" dirty="0"/>
          </a:p>
          <a:p>
            <a:r>
              <a:rPr lang="en-US" b="1" dirty="0">
                <a:solidFill>
                  <a:srgbClr val="FFFF00"/>
                </a:solidFill>
              </a:rPr>
              <a:t>                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41242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49CB-655C-4730-83F1-2E2C89ED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056" y="291596"/>
            <a:ext cx="7772400" cy="1225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The Schmidt building</a:t>
            </a:r>
            <a:br>
              <a:rPr lang="en-US" sz="3200" b="1" dirty="0"/>
            </a:br>
            <a:r>
              <a:rPr lang="en-US" sz="3200" b="1" dirty="0"/>
              <a:t>246 E. Market Street</a:t>
            </a:r>
            <a:br>
              <a:rPr lang="en-US" sz="3200" b="1" dirty="0"/>
            </a:b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F7B96-3142-441E-BC04-47503E1E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168" y="1316953"/>
            <a:ext cx="6882063" cy="1840349"/>
          </a:xfrm>
        </p:spPr>
        <p:txBody>
          <a:bodyPr>
            <a:normAutofit fontScale="62500" lnSpcReduction="20000"/>
          </a:bodyPr>
          <a:lstStyle/>
          <a:p>
            <a:r>
              <a:rPr lang="en-US" sz="2900" b="1" dirty="0">
                <a:solidFill>
                  <a:schemeClr val="tx1"/>
                </a:solidFill>
              </a:rPr>
              <a:t>6366 sf rentable space</a:t>
            </a:r>
          </a:p>
          <a:p>
            <a:pPr lvl="1"/>
            <a:r>
              <a:rPr lang="en-US" sz="2500" b="1" dirty="0">
                <a:solidFill>
                  <a:schemeClr val="tx1"/>
                </a:solidFill>
              </a:rPr>
              <a:t>Currently designed into 3 separate spaces.  Two or more spaces can be combined </a:t>
            </a:r>
          </a:p>
          <a:p>
            <a:pPr lvl="2"/>
            <a:r>
              <a:rPr lang="en-US" sz="2500" b="1" dirty="0">
                <a:solidFill>
                  <a:schemeClr val="tx1"/>
                </a:solidFill>
              </a:rPr>
              <a:t>2110 sf</a:t>
            </a:r>
          </a:p>
          <a:p>
            <a:pPr lvl="2"/>
            <a:r>
              <a:rPr lang="en-US" sz="2500" b="1" dirty="0">
                <a:solidFill>
                  <a:schemeClr val="tx1"/>
                </a:solidFill>
              </a:rPr>
              <a:t>2069 sf </a:t>
            </a:r>
          </a:p>
          <a:p>
            <a:pPr lvl="2"/>
            <a:r>
              <a:rPr lang="en-US" sz="2500" b="1" dirty="0">
                <a:solidFill>
                  <a:schemeClr val="tx1"/>
                </a:solidFill>
              </a:rPr>
              <a:t>2187 sf</a:t>
            </a:r>
          </a:p>
          <a:p>
            <a:pPr lvl="2"/>
            <a:endParaRPr lang="en-US" sz="143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7B934-6B20-432F-B6F9-5868B8B5C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255" y="4237770"/>
            <a:ext cx="2887889" cy="188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4459C3-6475-4D20-90F4-AF5177AA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33" y="7909439"/>
            <a:ext cx="3052411" cy="1692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2C17F2-C966-46F1-A17B-F388074C9C48}"/>
              </a:ext>
            </a:extLst>
          </p:cNvPr>
          <p:cNvSpPr txBox="1"/>
          <p:nvPr/>
        </p:nvSpPr>
        <p:spPr>
          <a:xfrm>
            <a:off x="3920198" y="4632919"/>
            <a:ext cx="357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Suite 1- 2110 sf </a:t>
            </a:r>
          </a:p>
          <a:p>
            <a:r>
              <a:rPr lang="en-US" dirty="0"/>
              <a:t>$14 sf/yr. plus NNN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F56DD-D7FB-455A-81D7-44041404A87E}"/>
              </a:ext>
            </a:extLst>
          </p:cNvPr>
          <p:cNvSpPr txBox="1"/>
          <p:nvPr/>
        </p:nvSpPr>
        <p:spPr>
          <a:xfrm>
            <a:off x="1882760" y="6467399"/>
            <a:ext cx="390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Suite 2- 2069 sf </a:t>
            </a:r>
          </a:p>
          <a:p>
            <a:r>
              <a:rPr lang="en-US" dirty="0"/>
              <a:t>$14 sf/yr. plus NNN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CF1334-B051-46F5-AF4A-80C899C9F1A1}"/>
              </a:ext>
            </a:extLst>
          </p:cNvPr>
          <p:cNvSpPr txBox="1"/>
          <p:nvPr/>
        </p:nvSpPr>
        <p:spPr>
          <a:xfrm>
            <a:off x="3897137" y="8432618"/>
            <a:ext cx="331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Suite 3- 2187 sf </a:t>
            </a:r>
            <a:endParaRPr lang="en-US" dirty="0"/>
          </a:p>
          <a:p>
            <a:r>
              <a:rPr lang="en-US" dirty="0"/>
              <a:t>$14 sf/yr. plus NNN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FE6D35-AFBC-45F9-9879-08D798F26E79}"/>
              </a:ext>
            </a:extLst>
          </p:cNvPr>
          <p:cNvSpPr txBox="1"/>
          <p:nvPr/>
        </p:nvSpPr>
        <p:spPr>
          <a:xfrm>
            <a:off x="605922" y="3032837"/>
            <a:ext cx="65824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This is an undeveloped retail/office location. Prime location next to the BGSU/Falcon Point Lofts Apartments, 1 block from the Marketplace Downtown and Hogrefe Building and just 2 blocks from Jackson St. Pier. </a:t>
            </a:r>
          </a:p>
          <a:p>
            <a:pPr algn="ctr"/>
            <a:r>
              <a:rPr lang="en-US" sz="1400" b="1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044E22-D157-41A0-89E9-77C747BED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11431" y="5566301"/>
            <a:ext cx="1888301" cy="29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52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49CD-839D-4BA0-9787-FFF47EE76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4" y="453929"/>
            <a:ext cx="7772400" cy="64633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/>
              <a:t>The Lea BUILDING</a:t>
            </a:r>
            <a:br>
              <a:rPr lang="en-US" sz="3200" b="1" dirty="0"/>
            </a:br>
            <a:r>
              <a:rPr lang="en-US" sz="3200" b="1" dirty="0"/>
              <a:t>172 E. Market Street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3BF23C-3CDE-4A24-B7E1-27B0C1E31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85" y="5587267"/>
            <a:ext cx="3253589" cy="20429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1EB5D-5CC6-4F59-A97F-E7A0AFFFCD34}"/>
              </a:ext>
            </a:extLst>
          </p:cNvPr>
          <p:cNvSpPr txBox="1"/>
          <p:nvPr/>
        </p:nvSpPr>
        <p:spPr>
          <a:xfrm rot="10800000" flipV="1">
            <a:off x="4014228" y="5864266"/>
            <a:ext cx="3551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182 E. Market Street 1527 sf </a:t>
            </a:r>
          </a:p>
          <a:p>
            <a:pPr algn="ctr"/>
            <a:r>
              <a:rPr lang="en-US" dirty="0"/>
              <a:t>Street level/ great store front windows</a:t>
            </a:r>
          </a:p>
          <a:p>
            <a:pPr algn="ctr"/>
            <a:r>
              <a:rPr lang="en-US" dirty="0"/>
              <a:t>$14 sf/yr. plus NNN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Rented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E37633-3C86-4D51-A05D-7C287360D714}"/>
              </a:ext>
            </a:extLst>
          </p:cNvPr>
          <p:cNvSpPr txBox="1"/>
          <p:nvPr/>
        </p:nvSpPr>
        <p:spPr>
          <a:xfrm>
            <a:off x="337617" y="3737655"/>
            <a:ext cx="3843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174 E. Market Street 1450 sf</a:t>
            </a:r>
          </a:p>
          <a:p>
            <a:pPr algn="ctr"/>
            <a:r>
              <a:rPr lang="en-US" dirty="0"/>
              <a:t>Street level/great store front location</a:t>
            </a:r>
          </a:p>
          <a:p>
            <a:pPr algn="ctr"/>
            <a:r>
              <a:rPr lang="en-US" dirty="0"/>
              <a:t>$12 sf/yr. plus NNN</a:t>
            </a:r>
          </a:p>
          <a:p>
            <a:pPr algn="ctr"/>
            <a:r>
              <a:rPr lang="en-US" dirty="0"/>
              <a:t>Opening in 2024	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4C59D0-DE43-4E1F-B253-14CC2F7C886E}"/>
              </a:ext>
            </a:extLst>
          </p:cNvPr>
          <p:cNvSpPr txBox="1"/>
          <p:nvPr/>
        </p:nvSpPr>
        <p:spPr>
          <a:xfrm>
            <a:off x="504585" y="1334046"/>
            <a:ext cx="67632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beautiful historic and urban feel, these store front locations are perfect for any retail/office space. Located beneath the soon to be Feick Apartment Building and 1 block from the Falcon Point Lofts, so many people, so much foot traffic. </a:t>
            </a:r>
          </a:p>
          <a:p>
            <a:r>
              <a:rPr lang="en-US" b="1" dirty="0"/>
              <a:t>You are across the street from the Marketplace Downtown and The Hogrefe Building.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5F2FCA-403C-A002-C37E-D96BEC55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532" y="3599156"/>
            <a:ext cx="3611245" cy="1754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2EF2E3-ACB2-1F9E-EDD7-638675CE2AA2}"/>
              </a:ext>
            </a:extLst>
          </p:cNvPr>
          <p:cNvSpPr txBox="1"/>
          <p:nvPr/>
        </p:nvSpPr>
        <p:spPr>
          <a:xfrm>
            <a:off x="504585" y="8127143"/>
            <a:ext cx="29729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Lea’s Kitchen Co Shared commercial Kitchen available to rent hourly or lease full kitchen.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Rented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BABCC9-EACD-7D42-CCF1-95E2898C0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531" y="7852377"/>
            <a:ext cx="3611246" cy="198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63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096110-5073-44BD-A048-9F3B26714109}"/>
              </a:ext>
            </a:extLst>
          </p:cNvPr>
          <p:cNvSpPr txBox="1"/>
          <p:nvPr/>
        </p:nvSpPr>
        <p:spPr>
          <a:xfrm>
            <a:off x="3588327" y="4261022"/>
            <a:ext cx="39346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1007 sf center space</a:t>
            </a:r>
          </a:p>
          <a:p>
            <a:pPr algn="ctr"/>
            <a:r>
              <a:rPr lang="en-US" sz="1600" dirty="0"/>
              <a:t>$12 sf/yr. plus NNN</a:t>
            </a:r>
          </a:p>
          <a:p>
            <a:pPr algn="ctr"/>
            <a:r>
              <a:rPr lang="en-US" sz="1600" dirty="0"/>
              <a:t>Directly across from Noble Axes</a:t>
            </a:r>
          </a:p>
          <a:p>
            <a:pPr algn="ctr"/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A343E-1EF1-430B-8CE8-AEF242ED2D5C}"/>
              </a:ext>
            </a:extLst>
          </p:cNvPr>
          <p:cNvSpPr txBox="1"/>
          <p:nvPr/>
        </p:nvSpPr>
        <p:spPr>
          <a:xfrm>
            <a:off x="543223" y="501160"/>
            <a:ext cx="652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Marketplace Downtown</a:t>
            </a:r>
          </a:p>
          <a:p>
            <a:pPr algn="ctr"/>
            <a:r>
              <a:rPr lang="en-US" sz="2400" b="1" dirty="0"/>
              <a:t>133 E. Market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BA50C-07E7-46CC-8321-71D68E1C2427}"/>
              </a:ext>
            </a:extLst>
          </p:cNvPr>
          <p:cNvSpPr txBox="1"/>
          <p:nvPr/>
        </p:nvSpPr>
        <p:spPr>
          <a:xfrm>
            <a:off x="304797" y="1656455"/>
            <a:ext cx="7218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 indoor Shopping Experience in Downtown Sandusky</a:t>
            </a:r>
          </a:p>
          <a:p>
            <a:pPr algn="ctr"/>
            <a:r>
              <a:rPr lang="en-US" b="1" dirty="0"/>
              <a:t>Located in the heart of downtown Sandusky this indoor retail space will have a mix of local shops, food and entertainment. Families can enjoy this location for all activities.</a:t>
            </a:r>
          </a:p>
          <a:p>
            <a:pPr algn="ctr"/>
            <a:r>
              <a:rPr lang="en-US" b="1" dirty="0"/>
              <a:t>EAT*DRINK*SHOP*PLAY.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498FE-2887-780F-1063-4485F890E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23" y="4130940"/>
            <a:ext cx="2816507" cy="1796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6DA879-F16C-C86D-4DB9-C6551C24A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27" y="7010450"/>
            <a:ext cx="3477491" cy="20667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A0F25F-C1DB-B93F-582D-18D08E498743}"/>
              </a:ext>
            </a:extLst>
          </p:cNvPr>
          <p:cNvSpPr txBox="1"/>
          <p:nvPr/>
        </p:nvSpPr>
        <p:spPr>
          <a:xfrm>
            <a:off x="30601" y="7582146"/>
            <a:ext cx="3886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587 sf -window space</a:t>
            </a:r>
          </a:p>
          <a:p>
            <a:pPr algn="ctr"/>
            <a:r>
              <a:rPr lang="en-US" dirty="0"/>
              <a:t>$14 sf/yr. plus NNN</a:t>
            </a:r>
          </a:p>
          <a:p>
            <a:pPr algn="ctr"/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Rented</a:t>
            </a:r>
          </a:p>
        </p:txBody>
      </p:sp>
    </p:spTree>
    <p:extLst>
      <p:ext uri="{BB962C8B-B14F-4D97-AF65-F5344CB8AC3E}">
        <p14:creationId xmlns:p14="http://schemas.microsoft.com/office/powerpoint/2010/main" val="2092429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3B2C05A-7492-4635-8DEB-E42C81187FD7}"/>
              </a:ext>
            </a:extLst>
          </p:cNvPr>
          <p:cNvSpPr txBox="1"/>
          <p:nvPr/>
        </p:nvSpPr>
        <p:spPr>
          <a:xfrm>
            <a:off x="2560504" y="1299551"/>
            <a:ext cx="2255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  <a:latin typeface="Century Gothic" panose="020B0502020202020204"/>
              </a:rPr>
              <a:t>opening early 2024.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A343E-1EF1-430B-8CE8-AEF242ED2D5C}"/>
              </a:ext>
            </a:extLst>
          </p:cNvPr>
          <p:cNvSpPr txBox="1"/>
          <p:nvPr/>
        </p:nvSpPr>
        <p:spPr>
          <a:xfrm>
            <a:off x="426905" y="365218"/>
            <a:ext cx="652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The Marketplace Downtown</a:t>
            </a:r>
          </a:p>
          <a:p>
            <a:pPr algn="ctr"/>
            <a:r>
              <a:rPr lang="en-US" sz="2400" b="1" dirty="0"/>
              <a:t>133 E. Market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BA50C-07E7-46CC-8321-71D68E1C2427}"/>
              </a:ext>
            </a:extLst>
          </p:cNvPr>
          <p:cNvSpPr txBox="1"/>
          <p:nvPr/>
        </p:nvSpPr>
        <p:spPr>
          <a:xfrm>
            <a:off x="266130" y="2209672"/>
            <a:ext cx="72182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An indoor Shopping Experience in Downtown Sandusky</a:t>
            </a:r>
          </a:p>
          <a:p>
            <a:pPr algn="ctr"/>
            <a:r>
              <a:rPr lang="en-US" b="1" dirty="0"/>
              <a:t>Located in the heart of downtown Sandusky this indoor retail space will have a mix of local shops, food and entertainment. Families can enjoy this location for all activities.</a:t>
            </a:r>
          </a:p>
          <a:p>
            <a:pPr algn="ctr"/>
            <a:r>
              <a:rPr lang="en-US" b="1" dirty="0"/>
              <a:t>EAT*DRINK*SHOP*PLAY.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25F04E-75BF-1999-70CC-1FEAFC1E1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8" y="4132137"/>
            <a:ext cx="3422073" cy="2167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526E2D-139A-0DAF-8F9F-E1E6D0BA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20" y="4117583"/>
            <a:ext cx="3761509" cy="21820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E822E6-6634-DF8F-C7AF-EE20C0A7687B}"/>
              </a:ext>
            </a:extLst>
          </p:cNvPr>
          <p:cNvSpPr txBox="1"/>
          <p:nvPr/>
        </p:nvSpPr>
        <p:spPr>
          <a:xfrm>
            <a:off x="1579418" y="6465612"/>
            <a:ext cx="461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street level 2259 sf space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7750BF-D224-15FC-5DDD-F39906128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128" y="7128180"/>
            <a:ext cx="3422073" cy="2214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BB8CF3-E943-D3A6-D982-9A7A5AB66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5238" y="7128180"/>
            <a:ext cx="3735091" cy="221433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B2A04FB-CCB4-0291-8D5F-E39AE067C2A5}"/>
              </a:ext>
            </a:extLst>
          </p:cNvPr>
          <p:cNvSpPr txBox="1"/>
          <p:nvPr/>
        </p:nvSpPr>
        <p:spPr>
          <a:xfrm>
            <a:off x="1568456" y="9508516"/>
            <a:ext cx="4613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Lower level  approx. 2000 sf space</a:t>
            </a:r>
          </a:p>
        </p:txBody>
      </p:sp>
    </p:spTree>
    <p:extLst>
      <p:ext uri="{BB962C8B-B14F-4D97-AF65-F5344CB8AC3E}">
        <p14:creationId xmlns:p14="http://schemas.microsoft.com/office/powerpoint/2010/main" val="348417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F096110-5073-44BD-A048-9F3B26714109}"/>
              </a:ext>
            </a:extLst>
          </p:cNvPr>
          <p:cNvSpPr txBox="1"/>
          <p:nvPr/>
        </p:nvSpPr>
        <p:spPr>
          <a:xfrm>
            <a:off x="249386" y="4290536"/>
            <a:ext cx="3020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1027 sf  window front location</a:t>
            </a:r>
          </a:p>
          <a:p>
            <a:pPr algn="ctr"/>
            <a:r>
              <a:rPr lang="en-US" dirty="0"/>
              <a:t>$16 sf/yr. plus NNN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BA343E-1EF1-430B-8CE8-AEF242ED2D5C}"/>
              </a:ext>
            </a:extLst>
          </p:cNvPr>
          <p:cNvSpPr txBox="1"/>
          <p:nvPr/>
        </p:nvSpPr>
        <p:spPr>
          <a:xfrm>
            <a:off x="543223" y="501160"/>
            <a:ext cx="6522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Shoreline Building</a:t>
            </a:r>
          </a:p>
          <a:p>
            <a:pPr algn="ctr"/>
            <a:r>
              <a:rPr lang="en-US" sz="2400" b="1" dirty="0"/>
              <a:t>225 W. Water  Street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8BA50C-07E7-46CC-8321-71D68E1C2427}"/>
              </a:ext>
            </a:extLst>
          </p:cNvPr>
          <p:cNvSpPr txBox="1"/>
          <p:nvPr/>
        </p:nvSpPr>
        <p:spPr>
          <a:xfrm>
            <a:off x="304797" y="1656455"/>
            <a:ext cx="7218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Great location downtown on Water Street, across from the</a:t>
            </a:r>
          </a:p>
          <a:p>
            <a:pPr algn="ctr"/>
            <a:r>
              <a:rPr lang="en-US" b="1" dirty="0"/>
              <a:t> State Theater, Next to the Hotel Kilborne 1block from Jackson Street Pier.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90197-C647-D0F7-08CB-4015EB8B9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7" y="6613046"/>
            <a:ext cx="4121723" cy="2625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C819F-90D9-E5E4-3F85-354E137C8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291" y="3424967"/>
            <a:ext cx="4121723" cy="26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74457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4627</TotalTime>
  <Words>1086</Words>
  <Application>Microsoft Office PowerPoint</Application>
  <PresentationFormat>Custom</PresentationFormat>
  <Paragraphs>178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Slice</vt:lpstr>
      <vt:lpstr>Building for the Future of downtown Sandusky  </vt:lpstr>
      <vt:lpstr> exclusive locations in the Heart of  Downtown Sandusky  </vt:lpstr>
      <vt:lpstr>COMMERCIAL Properties AVAILABLE DOWntown SANDUSKY  h2 property management 419-502-0200</vt:lpstr>
      <vt:lpstr>THE Hogrefe building at 156 Columbus Ave 1st Floor Retail space </vt:lpstr>
      <vt:lpstr>The Schmidt building 246 E. Market Street </vt:lpstr>
      <vt:lpstr>The Lea BUILDING 172 E. Market Street</vt:lpstr>
      <vt:lpstr>PowerPoint Presentation</vt:lpstr>
      <vt:lpstr>PowerPoint Presentation</vt:lpstr>
      <vt:lpstr>PowerPoint Presentation</vt:lpstr>
      <vt:lpstr>RentAL Terms contact h2 Property Management-419-502-0200 </vt:lpstr>
      <vt:lpstr>Rental Terms contact h2 Property Management-419-502-0200</vt:lpstr>
      <vt:lpstr>Rental Terms contact h2 Property Management-419-502-0200</vt:lpstr>
      <vt:lpstr>Contact information</vt:lpstr>
      <vt:lpstr>Downtown Sandusky Highlights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for the Future of downtown Sandusky</dc:title>
  <dc:creator>Rick Hogrefe</dc:creator>
  <cp:lastModifiedBy>Sharon Salmon</cp:lastModifiedBy>
  <cp:revision>197</cp:revision>
  <cp:lastPrinted>2022-08-23T14:34:54Z</cp:lastPrinted>
  <dcterms:created xsi:type="dcterms:W3CDTF">2020-01-07T17:01:21Z</dcterms:created>
  <dcterms:modified xsi:type="dcterms:W3CDTF">2024-01-30T14:57:45Z</dcterms:modified>
</cp:coreProperties>
</file>