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4" r:id="rId2"/>
    <p:sldId id="270" r:id="rId3"/>
    <p:sldId id="272" r:id="rId4"/>
    <p:sldId id="294" r:id="rId5"/>
    <p:sldId id="293" r:id="rId6"/>
    <p:sldId id="295" r:id="rId7"/>
    <p:sldId id="296" r:id="rId8"/>
    <p:sldId id="297" r:id="rId9"/>
    <p:sldId id="298" r:id="rId10"/>
    <p:sldId id="300" r:id="rId11"/>
    <p:sldId id="299" r:id="rId12"/>
    <p:sldId id="303" r:id="rId13"/>
    <p:sldId id="283" r:id="rId14"/>
    <p:sldId id="301" r:id="rId15"/>
    <p:sldId id="302" r:id="rId1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0" autoAdjust="0"/>
    <p:restoredTop sz="94660"/>
  </p:normalViewPr>
  <p:slideViewPr>
    <p:cSldViewPr snapToGrid="0">
      <p:cViewPr varScale="1">
        <p:scale>
          <a:sx n="114" d="100"/>
          <a:sy n="114" d="100"/>
        </p:scale>
        <p:origin x="480" y="1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7/24/2018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7/24/2018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7/24/2018</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alpha val="8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C4E8B-3468-4E4C-8984-7079BE1D2FE8}"/>
              </a:ext>
            </a:extLst>
          </p:cNvPr>
          <p:cNvSpPr>
            <a:spLocks noGrp="1"/>
          </p:cNvSpPr>
          <p:nvPr>
            <p:ph type="ctrTitle"/>
          </p:nvPr>
        </p:nvSpPr>
        <p:spPr>
          <a:xfrm>
            <a:off x="373126" y="179109"/>
            <a:ext cx="10482227" cy="1168924"/>
          </a:xfrm>
        </p:spPr>
        <p:txBody>
          <a:bodyPr>
            <a:normAutofit fontScale="90000"/>
          </a:bodyPr>
          <a:lstStyle/>
          <a:p>
            <a:r>
              <a:rPr lang="en-US" dirty="0">
                <a:solidFill>
                  <a:schemeClr val="bg2">
                    <a:lumMod val="75000"/>
                  </a:schemeClr>
                </a:solidFill>
              </a:rPr>
              <a:t>Sandusky Business grant Initiative</a:t>
            </a:r>
          </a:p>
        </p:txBody>
      </p:sp>
      <p:sp>
        <p:nvSpPr>
          <p:cNvPr id="3" name="Subtitle 2">
            <a:extLst>
              <a:ext uri="{FF2B5EF4-FFF2-40B4-BE49-F238E27FC236}">
                <a16:creationId xmlns:a16="http://schemas.microsoft.com/office/drawing/2014/main" id="{95321C35-17F6-4F75-8872-EEDCA1CB5334}"/>
              </a:ext>
            </a:extLst>
          </p:cNvPr>
          <p:cNvSpPr>
            <a:spLocks noGrp="1"/>
          </p:cNvSpPr>
          <p:nvPr>
            <p:ph type="subTitle" idx="1"/>
          </p:nvPr>
        </p:nvSpPr>
        <p:spPr>
          <a:xfrm>
            <a:off x="307139" y="1468312"/>
            <a:ext cx="8591764" cy="4643406"/>
          </a:xfrm>
        </p:spPr>
        <p:txBody>
          <a:bodyPr>
            <a:normAutofit/>
          </a:bodyPr>
          <a:lstStyle/>
          <a:p>
            <a:r>
              <a:rPr lang="en-US" sz="2400" dirty="0"/>
              <a:t>Helping Local Businesses </a:t>
            </a:r>
          </a:p>
          <a:p>
            <a:r>
              <a:rPr lang="en-US" sz="2400" dirty="0"/>
              <a:t>Helping Downtown</a:t>
            </a:r>
          </a:p>
          <a:p>
            <a:r>
              <a:rPr lang="en-US" sz="2400" dirty="0"/>
              <a:t>Helping Sandusky</a:t>
            </a:r>
          </a:p>
          <a:p>
            <a:endParaRPr lang="en-US" sz="2400" dirty="0"/>
          </a:p>
          <a:p>
            <a:r>
              <a:rPr lang="en-US" sz="1800" dirty="0"/>
              <a:t>A H2 Property Holdings Program</a:t>
            </a:r>
          </a:p>
          <a:p>
            <a:r>
              <a:rPr lang="en-US" sz="1400" dirty="0"/>
              <a:t>In Partnership with:</a:t>
            </a:r>
          </a:p>
          <a:p>
            <a:r>
              <a:rPr lang="en-US" sz="1400" dirty="0"/>
              <a:t>	The City of Sandusky</a:t>
            </a:r>
          </a:p>
          <a:p>
            <a:r>
              <a:rPr lang="en-US" sz="1400" dirty="0"/>
              <a:t>	Lake Erie Shores and Islands</a:t>
            </a:r>
          </a:p>
          <a:p>
            <a:r>
              <a:rPr lang="en-US" sz="1400" dirty="0"/>
              <a:t>	Erie County Chamber of Commerce</a:t>
            </a:r>
          </a:p>
          <a:p>
            <a:r>
              <a:rPr lang="en-US" sz="1400" dirty="0"/>
              <a:t>	Erie County Economic Development Corporation </a:t>
            </a:r>
          </a:p>
          <a:p>
            <a:r>
              <a:rPr lang="en-US" sz="1400" dirty="0"/>
              <a:t>	</a:t>
            </a:r>
          </a:p>
          <a:p>
            <a:endParaRPr lang="en-US" sz="3200" dirty="0"/>
          </a:p>
        </p:txBody>
      </p:sp>
      <p:pic>
        <p:nvPicPr>
          <p:cNvPr id="6" name="Picture 5">
            <a:extLst>
              <a:ext uri="{FF2B5EF4-FFF2-40B4-BE49-F238E27FC236}">
                <a16:creationId xmlns:a16="http://schemas.microsoft.com/office/drawing/2014/main" id="{8F7D58A7-45A6-48F8-80CC-8F605E5AA0DC}"/>
              </a:ext>
            </a:extLst>
          </p:cNvPr>
          <p:cNvPicPr>
            <a:picLocks noChangeAspect="1"/>
          </p:cNvPicPr>
          <p:nvPr/>
        </p:nvPicPr>
        <p:blipFill>
          <a:blip r:embed="rId2"/>
          <a:stretch>
            <a:fillRect/>
          </a:stretch>
        </p:blipFill>
        <p:spPr>
          <a:xfrm>
            <a:off x="5106098" y="1653794"/>
            <a:ext cx="6695255" cy="4457924"/>
          </a:xfrm>
          <a:prstGeom prst="rect">
            <a:avLst/>
          </a:prstGeom>
        </p:spPr>
      </p:pic>
    </p:spTree>
    <p:extLst>
      <p:ext uri="{BB962C8B-B14F-4D97-AF65-F5344CB8AC3E}">
        <p14:creationId xmlns:p14="http://schemas.microsoft.com/office/powerpoint/2010/main" val="2767898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B1922-3500-40A8-B17E-23F27EDDE596}"/>
              </a:ext>
            </a:extLst>
          </p:cNvPr>
          <p:cNvSpPr>
            <a:spLocks noGrp="1"/>
          </p:cNvSpPr>
          <p:nvPr>
            <p:ph type="title"/>
          </p:nvPr>
        </p:nvSpPr>
        <p:spPr>
          <a:xfrm>
            <a:off x="684213" y="4932727"/>
            <a:ext cx="8534400" cy="1507067"/>
          </a:xfrm>
        </p:spPr>
        <p:txBody>
          <a:bodyPr/>
          <a:lstStyle/>
          <a:p>
            <a:r>
              <a:rPr lang="en-US" dirty="0"/>
              <a:t>Spaces available to program</a:t>
            </a:r>
          </a:p>
        </p:txBody>
      </p:sp>
      <p:sp>
        <p:nvSpPr>
          <p:cNvPr id="3" name="Content Placeholder 2">
            <a:extLst>
              <a:ext uri="{FF2B5EF4-FFF2-40B4-BE49-F238E27FC236}">
                <a16:creationId xmlns:a16="http://schemas.microsoft.com/office/drawing/2014/main" id="{948D1996-6338-4B1F-8343-80DCD18810F6}"/>
              </a:ext>
            </a:extLst>
          </p:cNvPr>
          <p:cNvSpPr>
            <a:spLocks noGrp="1"/>
          </p:cNvSpPr>
          <p:nvPr>
            <p:ph idx="1"/>
          </p:nvPr>
        </p:nvSpPr>
        <p:spPr>
          <a:xfrm>
            <a:off x="684213" y="469783"/>
            <a:ext cx="7973226" cy="4806892"/>
          </a:xfrm>
        </p:spPr>
        <p:txBody>
          <a:bodyPr>
            <a:normAutofit fontScale="55000" lnSpcReduction="20000"/>
          </a:bodyPr>
          <a:lstStyle/>
          <a:p>
            <a:pPr marL="0" indent="0">
              <a:buNone/>
            </a:pPr>
            <a:r>
              <a:rPr lang="en-US" dirty="0"/>
              <a:t> </a:t>
            </a:r>
            <a:r>
              <a:rPr lang="en-US" sz="2300" b="1" dirty="0"/>
              <a:t>Lea Block (174 and 178 E. Market Street)</a:t>
            </a:r>
          </a:p>
          <a:p>
            <a:pPr marL="0" indent="0">
              <a:buNone/>
            </a:pPr>
            <a:r>
              <a:rPr lang="en-US" sz="2300" dirty="0"/>
              <a:t>		(2) Retail spaces on street, ~1500 sf each 						3,000 </a:t>
            </a:r>
          </a:p>
          <a:p>
            <a:pPr marL="0" indent="0">
              <a:buNone/>
            </a:pPr>
            <a:r>
              <a:rPr lang="en-US" sz="2300" dirty="0"/>
              <a:t>		Available now</a:t>
            </a:r>
          </a:p>
          <a:p>
            <a:pPr marL="0" indent="0">
              <a:buNone/>
            </a:pPr>
            <a:r>
              <a:rPr lang="en-US" sz="2300" b="1" dirty="0"/>
              <a:t>Schmidt Building  (246 E. Market Street)</a:t>
            </a:r>
          </a:p>
          <a:p>
            <a:pPr marL="0" indent="0">
              <a:buNone/>
            </a:pPr>
            <a:r>
              <a:rPr lang="en-US" sz="2300" dirty="0"/>
              <a:t>		(3) Retail spaces on street, ~2300 sf each 						7,000 </a:t>
            </a:r>
          </a:p>
          <a:p>
            <a:pPr marL="0" indent="0">
              <a:buNone/>
            </a:pPr>
            <a:r>
              <a:rPr lang="en-US" sz="2300" dirty="0"/>
              <a:t>		Available 10/1/2018</a:t>
            </a:r>
          </a:p>
          <a:p>
            <a:pPr marL="0" indent="0">
              <a:buNone/>
            </a:pPr>
            <a:r>
              <a:rPr lang="en-US" sz="2300" b="1" dirty="0"/>
              <a:t>Marketplace at Cooke (125 E. Market Street)</a:t>
            </a:r>
          </a:p>
          <a:p>
            <a:pPr marL="0" indent="0">
              <a:buNone/>
            </a:pPr>
            <a:r>
              <a:rPr lang="en-US" sz="2300" dirty="0"/>
              <a:t>		(2) Retail spaces on street, 1600 sf and 2400 sf each 				4,000 </a:t>
            </a:r>
          </a:p>
          <a:p>
            <a:pPr marL="0" indent="0">
              <a:buNone/>
            </a:pPr>
            <a:r>
              <a:rPr lang="en-US" sz="2300" dirty="0"/>
              <a:t>		(4-10) Retail spaces, ground floor interior,    500 sf to 3000 sf each 		6,000</a:t>
            </a:r>
          </a:p>
          <a:p>
            <a:pPr marL="0" indent="0">
              <a:buNone/>
            </a:pPr>
            <a:r>
              <a:rPr lang="en-US" sz="2300" dirty="0"/>
              <a:t>		(2-4) Retail spaces basement interior, 2000 sf to 4000 sf each 			7,000 </a:t>
            </a:r>
          </a:p>
          <a:p>
            <a:pPr marL="0" indent="0">
              <a:buNone/>
            </a:pPr>
            <a:r>
              <a:rPr lang="en-US" sz="2300" dirty="0"/>
              <a:t>		Available by 11/1/2018</a:t>
            </a:r>
          </a:p>
          <a:p>
            <a:pPr marL="0" indent="0">
              <a:buNone/>
            </a:pPr>
            <a:r>
              <a:rPr lang="en-US" sz="2300" b="1" dirty="0"/>
              <a:t> Cooke Building  (156-162 Columbus Ave)</a:t>
            </a:r>
          </a:p>
          <a:p>
            <a:pPr marL="0" indent="0">
              <a:buNone/>
            </a:pPr>
            <a:r>
              <a:rPr lang="en-US" sz="2300" dirty="0"/>
              <a:t>		(5) Retail spaces on street, 1100 sf to 3400 sf each 					9,000 </a:t>
            </a:r>
          </a:p>
          <a:p>
            <a:pPr marL="0" indent="0">
              <a:buNone/>
            </a:pPr>
            <a:r>
              <a:rPr lang="en-US" sz="2300" dirty="0"/>
              <a:t>		(1-5) Office spaces, 2nd floor interior,  500 sf to 2500 sf each 			8,000</a:t>
            </a:r>
          </a:p>
          <a:p>
            <a:pPr marL="0" indent="0">
              <a:buNone/>
            </a:pPr>
            <a:r>
              <a:rPr lang="en-US" sz="2300" dirty="0"/>
              <a:t>		Available in Q1 2020</a:t>
            </a:r>
          </a:p>
          <a:p>
            <a:pPr marL="0" indent="0">
              <a:buNone/>
            </a:pPr>
            <a:r>
              <a:rPr lang="en-US" sz="2500" b="1" dirty="0"/>
              <a:t>Total square footage available to program</a:t>
            </a:r>
            <a:r>
              <a:rPr lang="en-US" sz="2500" dirty="0"/>
              <a:t>								</a:t>
            </a:r>
            <a:r>
              <a:rPr lang="en-US" sz="2500" b="1" dirty="0"/>
              <a:t>44,000</a:t>
            </a:r>
          </a:p>
          <a:p>
            <a:pPr marL="0" indent="0">
              <a:buNone/>
            </a:pPr>
            <a:r>
              <a:rPr lang="en-US" sz="2500" dirty="0"/>
              <a:t> </a:t>
            </a:r>
          </a:p>
        </p:txBody>
      </p:sp>
    </p:spTree>
    <p:extLst>
      <p:ext uri="{BB962C8B-B14F-4D97-AF65-F5344CB8AC3E}">
        <p14:creationId xmlns:p14="http://schemas.microsoft.com/office/powerpoint/2010/main" val="1801322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B1922-3500-40A8-B17E-23F27EDDE596}"/>
              </a:ext>
            </a:extLst>
          </p:cNvPr>
          <p:cNvSpPr>
            <a:spLocks noGrp="1"/>
          </p:cNvSpPr>
          <p:nvPr>
            <p:ph type="title"/>
          </p:nvPr>
        </p:nvSpPr>
        <p:spPr>
          <a:xfrm>
            <a:off x="583544" y="5124895"/>
            <a:ext cx="8534400" cy="1507067"/>
          </a:xfrm>
        </p:spPr>
        <p:txBody>
          <a:bodyPr/>
          <a:lstStyle/>
          <a:p>
            <a:r>
              <a:rPr lang="en-US" dirty="0"/>
              <a:t>Granting rounds</a:t>
            </a:r>
          </a:p>
        </p:txBody>
      </p:sp>
      <p:sp>
        <p:nvSpPr>
          <p:cNvPr id="3" name="Content Placeholder 2">
            <a:extLst>
              <a:ext uri="{FF2B5EF4-FFF2-40B4-BE49-F238E27FC236}">
                <a16:creationId xmlns:a16="http://schemas.microsoft.com/office/drawing/2014/main" id="{948D1996-6338-4B1F-8343-80DCD18810F6}"/>
              </a:ext>
            </a:extLst>
          </p:cNvPr>
          <p:cNvSpPr>
            <a:spLocks noGrp="1"/>
          </p:cNvSpPr>
          <p:nvPr>
            <p:ph idx="1"/>
          </p:nvPr>
        </p:nvSpPr>
        <p:spPr>
          <a:xfrm>
            <a:off x="369116" y="335559"/>
            <a:ext cx="10108734" cy="5108896"/>
          </a:xfrm>
        </p:spPr>
        <p:txBody>
          <a:bodyPr>
            <a:normAutofit fontScale="92500"/>
          </a:bodyPr>
          <a:lstStyle/>
          <a:p>
            <a:pPr marL="0" indent="0" algn="ctr">
              <a:buNone/>
            </a:pPr>
            <a:r>
              <a:rPr lang="en-US" sz="4300" b="1" dirty="0"/>
              <a:t>Grant Round 1 (2018)</a:t>
            </a:r>
          </a:p>
          <a:p>
            <a:pPr marL="0" indent="0">
              <a:buNone/>
            </a:pPr>
            <a:r>
              <a:rPr lang="en-US" sz="3400" dirty="0"/>
              <a:t>Application period		August 1</a:t>
            </a:r>
            <a:r>
              <a:rPr lang="en-US" sz="3400" baseline="30000" dirty="0"/>
              <a:t>st</a:t>
            </a:r>
            <a:r>
              <a:rPr lang="en-US" sz="3400" dirty="0"/>
              <a:t> to September 15</a:t>
            </a:r>
            <a:r>
              <a:rPr lang="en-US" sz="3400" baseline="30000" dirty="0"/>
              <a:t>th</a:t>
            </a:r>
            <a:endParaRPr lang="en-US" sz="3400" dirty="0"/>
          </a:p>
          <a:p>
            <a:pPr marL="0" indent="0">
              <a:buNone/>
            </a:pPr>
            <a:r>
              <a:rPr lang="en-US" sz="3400" dirty="0"/>
              <a:t>Application review 	September 15</a:t>
            </a:r>
            <a:r>
              <a:rPr lang="en-US" sz="3400" baseline="30000" dirty="0"/>
              <a:t>th</a:t>
            </a:r>
            <a:r>
              <a:rPr lang="en-US" sz="3400" dirty="0"/>
              <a:t> to October 1</a:t>
            </a:r>
            <a:r>
              <a:rPr lang="en-US" sz="3400" baseline="30000" dirty="0"/>
              <a:t>st</a:t>
            </a:r>
            <a:endParaRPr lang="en-US" sz="3400" dirty="0"/>
          </a:p>
          <a:p>
            <a:pPr marL="0" indent="0">
              <a:buNone/>
            </a:pPr>
            <a:r>
              <a:rPr lang="en-US" sz="3400" dirty="0"/>
              <a:t>Committee vote			October 1</a:t>
            </a:r>
            <a:r>
              <a:rPr lang="en-US" sz="3400" baseline="30000" dirty="0"/>
              <a:t>st</a:t>
            </a:r>
            <a:endParaRPr lang="en-US" sz="3400" dirty="0"/>
          </a:p>
          <a:p>
            <a:pPr marL="0" indent="0">
              <a:buNone/>
            </a:pPr>
            <a:r>
              <a:rPr lang="en-US" sz="3400" dirty="0"/>
              <a:t>Lease approval			October 5</a:t>
            </a:r>
            <a:r>
              <a:rPr lang="en-US" sz="3400" baseline="30000" dirty="0"/>
              <a:t>th</a:t>
            </a:r>
            <a:r>
              <a:rPr lang="en-US" sz="3400" dirty="0"/>
              <a:t> </a:t>
            </a:r>
          </a:p>
          <a:p>
            <a:pPr marL="0" indent="0">
              <a:buNone/>
            </a:pPr>
            <a:r>
              <a:rPr lang="en-US" sz="3400" dirty="0"/>
              <a:t> </a:t>
            </a:r>
          </a:p>
          <a:p>
            <a:pPr marL="0" indent="0" algn="ctr">
              <a:buNone/>
            </a:pPr>
            <a:r>
              <a:rPr lang="en-US" sz="3000" b="1" dirty="0"/>
              <a:t>Additional rounds to be announced if required.</a:t>
            </a:r>
          </a:p>
          <a:p>
            <a:pPr marL="0" indent="0">
              <a:buNone/>
            </a:pPr>
            <a:endParaRPr lang="en-US" dirty="0"/>
          </a:p>
        </p:txBody>
      </p:sp>
    </p:spTree>
    <p:extLst>
      <p:ext uri="{BB962C8B-B14F-4D97-AF65-F5344CB8AC3E}">
        <p14:creationId xmlns:p14="http://schemas.microsoft.com/office/powerpoint/2010/main" val="2002013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63" name="Straight Connector 62">
            <a:extLst>
              <a:ext uri="{FF2B5EF4-FFF2-40B4-BE49-F238E27FC236}">
                <a16:creationId xmlns:a16="http://schemas.microsoft.com/office/drawing/2014/main" id="{8FD48FB1-66D8-4676-B0AA-C139A1DB78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F033F5AE-6728-4F19-8DED-658E674B3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82C7D74A-18BA-4709-A808-44E8815C4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B5164A3F-1561-4039-8185-AB0EEB713E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2A35DB53-42BE-460E-9CA1-1294C98463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73" name="Rectangle 72">
            <a:extLst>
              <a:ext uri="{FF2B5EF4-FFF2-40B4-BE49-F238E27FC236}">
                <a16:creationId xmlns:a16="http://schemas.microsoft.com/office/drawing/2014/main" id="{C5BDD1EA-D8C1-45AF-9F0A-14A2A137BA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Snip Diagonal Corner Rectangle 6">
            <a:extLst>
              <a:ext uri="{FF2B5EF4-FFF2-40B4-BE49-F238E27FC236}">
                <a16:creationId xmlns:a16="http://schemas.microsoft.com/office/drawing/2014/main" id="{14354E08-0068-48D7-A8AD-84C7B1CF5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8BFD8DA-45EC-4E05-8A8D-57949B4D472D}"/>
              </a:ext>
            </a:extLst>
          </p:cNvPr>
          <p:cNvPicPr>
            <a:picLocks noChangeAspect="1"/>
          </p:cNvPicPr>
          <p:nvPr/>
        </p:nvPicPr>
        <p:blipFill rotWithShape="1">
          <a:blip r:embed="rId2"/>
          <a:srcRect l="9686" r="19431" b="1"/>
          <a:stretch/>
        </p:blipFill>
        <p:spPr>
          <a:xfrm>
            <a:off x="799072" y="786117"/>
            <a:ext cx="6245352" cy="4956048"/>
          </a:xfrm>
          <a:custGeom>
            <a:avLst/>
            <a:gdLst>
              <a:gd name="connsiteX0" fmla="*/ 534609 w 6245352"/>
              <a:gd name="connsiteY0" fmla="*/ 0 h 4956048"/>
              <a:gd name="connsiteX1" fmla="*/ 6245352 w 6245352"/>
              <a:gd name="connsiteY1" fmla="*/ 0 h 4956048"/>
              <a:gd name="connsiteX2" fmla="*/ 6245352 w 6245352"/>
              <a:gd name="connsiteY2" fmla="*/ 4421439 h 4956048"/>
              <a:gd name="connsiteX3" fmla="*/ 5710743 w 6245352"/>
              <a:gd name="connsiteY3" fmla="*/ 4956048 h 4956048"/>
              <a:gd name="connsiteX4" fmla="*/ 0 w 6245352"/>
              <a:gd name="connsiteY4" fmla="*/ 4956048 h 4956048"/>
              <a:gd name="connsiteX5" fmla="*/ 0 w 6245352"/>
              <a:gd name="connsiteY5" fmla="*/ 534609 h 495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grpSp>
        <p:nvGrpSpPr>
          <p:cNvPr id="77" name="Group 76">
            <a:extLst>
              <a:ext uri="{FF2B5EF4-FFF2-40B4-BE49-F238E27FC236}">
                <a16:creationId xmlns:a16="http://schemas.microsoft.com/office/drawing/2014/main" id="{A779F34F-2960-4B81-BA08-445B6F6A0C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78" name="Straight Connector 77">
              <a:extLst>
                <a:ext uri="{FF2B5EF4-FFF2-40B4-BE49-F238E27FC236}">
                  <a16:creationId xmlns:a16="http://schemas.microsoft.com/office/drawing/2014/main" id="{10A57ACC-416F-4A5D-B7F7-DDA9886A3A6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26522B4F-50C4-4FCE-8AE2-3789D63ED33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2C3978FC-B5D1-42BE-B086-BC2A733D58F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ACED99F1-340D-4970-8E66-3B28E927112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50A54E39-63C0-4847-A766-C6B74FEB48D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6" name="Title 1">
            <a:extLst>
              <a:ext uri="{FF2B5EF4-FFF2-40B4-BE49-F238E27FC236}">
                <a16:creationId xmlns:a16="http://schemas.microsoft.com/office/drawing/2014/main" id="{77AB8798-42B0-4075-950F-38E93D94B5BD}"/>
              </a:ext>
            </a:extLst>
          </p:cNvPr>
          <p:cNvSpPr txBox="1">
            <a:spLocks/>
          </p:cNvSpPr>
          <p:nvPr/>
        </p:nvSpPr>
        <p:spPr>
          <a:xfrm>
            <a:off x="7532710" y="628617"/>
            <a:ext cx="3971902" cy="3028983"/>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sz="4800" dirty="0"/>
              <a:t>The Lea Block</a:t>
            </a:r>
          </a:p>
        </p:txBody>
      </p:sp>
    </p:spTree>
    <p:extLst>
      <p:ext uri="{BB962C8B-B14F-4D97-AF65-F5344CB8AC3E}">
        <p14:creationId xmlns:p14="http://schemas.microsoft.com/office/powerpoint/2010/main" val="2986836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8FD48FB1-66D8-4676-B0AA-C139A1DB78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033F5AE-6728-4F19-8DED-658E674B3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82C7D74A-18BA-4709-A808-44E8815C4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B5164A3F-1561-4039-8185-AB0EEB713E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2A35DB53-42BE-460E-9CA1-1294C98463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25" name="Rectangle 24">
            <a:extLst>
              <a:ext uri="{FF2B5EF4-FFF2-40B4-BE49-F238E27FC236}">
                <a16:creationId xmlns:a16="http://schemas.microsoft.com/office/drawing/2014/main" id="{C5BDD1EA-D8C1-45AF-9F0A-14A2A137BA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nip Diagonal Corner Rectangle 6">
            <a:extLst>
              <a:ext uri="{FF2B5EF4-FFF2-40B4-BE49-F238E27FC236}">
                <a16:creationId xmlns:a16="http://schemas.microsoft.com/office/drawing/2014/main" id="{14354E08-0068-48D7-A8AD-84C7B1CF5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7292F50-1C73-4349-94E6-2BB945203DBD}"/>
              </a:ext>
            </a:extLst>
          </p:cNvPr>
          <p:cNvPicPr>
            <a:picLocks noChangeAspect="1"/>
          </p:cNvPicPr>
          <p:nvPr/>
        </p:nvPicPr>
        <p:blipFill rotWithShape="1">
          <a:blip r:embed="rId2"/>
          <a:srcRect l="18709" r="11354" b="2"/>
          <a:stretch/>
        </p:blipFill>
        <p:spPr>
          <a:xfrm>
            <a:off x="799072" y="786117"/>
            <a:ext cx="6245352" cy="4956048"/>
          </a:xfrm>
          <a:custGeom>
            <a:avLst/>
            <a:gdLst>
              <a:gd name="connsiteX0" fmla="*/ 534609 w 6245352"/>
              <a:gd name="connsiteY0" fmla="*/ 0 h 4956048"/>
              <a:gd name="connsiteX1" fmla="*/ 6245352 w 6245352"/>
              <a:gd name="connsiteY1" fmla="*/ 0 h 4956048"/>
              <a:gd name="connsiteX2" fmla="*/ 6245352 w 6245352"/>
              <a:gd name="connsiteY2" fmla="*/ 4421439 h 4956048"/>
              <a:gd name="connsiteX3" fmla="*/ 5710743 w 6245352"/>
              <a:gd name="connsiteY3" fmla="*/ 4956048 h 4956048"/>
              <a:gd name="connsiteX4" fmla="*/ 0 w 6245352"/>
              <a:gd name="connsiteY4" fmla="*/ 4956048 h 4956048"/>
              <a:gd name="connsiteX5" fmla="*/ 0 w 6245352"/>
              <a:gd name="connsiteY5" fmla="*/ 534609 h 495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grpSp>
        <p:nvGrpSpPr>
          <p:cNvPr id="29" name="Group 28">
            <a:extLst>
              <a:ext uri="{FF2B5EF4-FFF2-40B4-BE49-F238E27FC236}">
                <a16:creationId xmlns:a16="http://schemas.microsoft.com/office/drawing/2014/main" id="{A779F34F-2960-4B81-BA08-445B6F6A0C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30" name="Straight Connector 29">
              <a:extLst>
                <a:ext uri="{FF2B5EF4-FFF2-40B4-BE49-F238E27FC236}">
                  <a16:creationId xmlns:a16="http://schemas.microsoft.com/office/drawing/2014/main" id="{10A57ACC-416F-4A5D-B7F7-DDA9886A3A6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26522B4F-50C4-4FCE-8AE2-3789D63ED33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2C3978FC-B5D1-42BE-B086-BC2A733D58F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ACED99F1-340D-4970-8E66-3B28E927112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50A54E39-63C0-4847-A766-C6B74FEB48D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6" name="Title 1">
            <a:extLst>
              <a:ext uri="{FF2B5EF4-FFF2-40B4-BE49-F238E27FC236}">
                <a16:creationId xmlns:a16="http://schemas.microsoft.com/office/drawing/2014/main" id="{77AB8798-42B0-4075-950F-38E93D94B5BD}"/>
              </a:ext>
            </a:extLst>
          </p:cNvPr>
          <p:cNvSpPr txBox="1">
            <a:spLocks/>
          </p:cNvSpPr>
          <p:nvPr/>
        </p:nvSpPr>
        <p:spPr>
          <a:xfrm>
            <a:off x="7532710" y="628617"/>
            <a:ext cx="3971902" cy="3028983"/>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sz="4800"/>
              <a:t>Schmidt building</a:t>
            </a:r>
          </a:p>
        </p:txBody>
      </p:sp>
    </p:spTree>
    <p:extLst>
      <p:ext uri="{BB962C8B-B14F-4D97-AF65-F5344CB8AC3E}">
        <p14:creationId xmlns:p14="http://schemas.microsoft.com/office/powerpoint/2010/main" val="3506789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8FD48FB1-66D8-4676-B0AA-C139A1DB78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033F5AE-6728-4F19-8DED-658E674B3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82C7D74A-18BA-4709-A808-44E8815C4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B5164A3F-1561-4039-8185-AB0EEB713E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2A35DB53-42BE-460E-9CA1-1294C98463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25" name="Rectangle 24">
            <a:extLst>
              <a:ext uri="{FF2B5EF4-FFF2-40B4-BE49-F238E27FC236}">
                <a16:creationId xmlns:a16="http://schemas.microsoft.com/office/drawing/2014/main" id="{C5BDD1EA-D8C1-45AF-9F0A-14A2A137BA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nip Diagonal Corner Rectangle 6">
            <a:extLst>
              <a:ext uri="{FF2B5EF4-FFF2-40B4-BE49-F238E27FC236}">
                <a16:creationId xmlns:a16="http://schemas.microsoft.com/office/drawing/2014/main" id="{14354E08-0068-48D7-A8AD-84C7B1CF5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409E401-E39A-4909-BD8E-92FFC30E900A}"/>
              </a:ext>
            </a:extLst>
          </p:cNvPr>
          <p:cNvPicPr>
            <a:picLocks noChangeAspect="1"/>
          </p:cNvPicPr>
          <p:nvPr/>
        </p:nvPicPr>
        <p:blipFill rotWithShape="1">
          <a:blip r:embed="rId2"/>
          <a:srcRect l="21082" r="8982" b="2"/>
          <a:stretch/>
        </p:blipFill>
        <p:spPr>
          <a:xfrm>
            <a:off x="799072" y="786117"/>
            <a:ext cx="6245352" cy="4956048"/>
          </a:xfrm>
          <a:custGeom>
            <a:avLst/>
            <a:gdLst>
              <a:gd name="connsiteX0" fmla="*/ 534609 w 6245352"/>
              <a:gd name="connsiteY0" fmla="*/ 0 h 4956048"/>
              <a:gd name="connsiteX1" fmla="*/ 6245352 w 6245352"/>
              <a:gd name="connsiteY1" fmla="*/ 0 h 4956048"/>
              <a:gd name="connsiteX2" fmla="*/ 6245352 w 6245352"/>
              <a:gd name="connsiteY2" fmla="*/ 4421439 h 4956048"/>
              <a:gd name="connsiteX3" fmla="*/ 5710743 w 6245352"/>
              <a:gd name="connsiteY3" fmla="*/ 4956048 h 4956048"/>
              <a:gd name="connsiteX4" fmla="*/ 0 w 6245352"/>
              <a:gd name="connsiteY4" fmla="*/ 4956048 h 4956048"/>
              <a:gd name="connsiteX5" fmla="*/ 0 w 6245352"/>
              <a:gd name="connsiteY5" fmla="*/ 534609 h 495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grpSp>
        <p:nvGrpSpPr>
          <p:cNvPr id="29" name="Group 28">
            <a:extLst>
              <a:ext uri="{FF2B5EF4-FFF2-40B4-BE49-F238E27FC236}">
                <a16:creationId xmlns:a16="http://schemas.microsoft.com/office/drawing/2014/main" id="{A779F34F-2960-4B81-BA08-445B6F6A0C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30" name="Straight Connector 29">
              <a:extLst>
                <a:ext uri="{FF2B5EF4-FFF2-40B4-BE49-F238E27FC236}">
                  <a16:creationId xmlns:a16="http://schemas.microsoft.com/office/drawing/2014/main" id="{10A57ACC-416F-4A5D-B7F7-DDA9886A3A6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26522B4F-50C4-4FCE-8AE2-3789D63ED33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2C3978FC-B5D1-42BE-B086-BC2A733D58F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ACED99F1-340D-4970-8E66-3B28E927112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50A54E39-63C0-4847-A766-C6B74FEB48D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6" name="Title 1">
            <a:extLst>
              <a:ext uri="{FF2B5EF4-FFF2-40B4-BE49-F238E27FC236}">
                <a16:creationId xmlns:a16="http://schemas.microsoft.com/office/drawing/2014/main" id="{77AB8798-42B0-4075-950F-38E93D94B5BD}"/>
              </a:ext>
            </a:extLst>
          </p:cNvPr>
          <p:cNvSpPr txBox="1">
            <a:spLocks/>
          </p:cNvSpPr>
          <p:nvPr/>
        </p:nvSpPr>
        <p:spPr>
          <a:xfrm>
            <a:off x="7532709" y="628617"/>
            <a:ext cx="4656115" cy="3028983"/>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sz="4800" dirty="0"/>
              <a:t>Marketplace at Cooke</a:t>
            </a:r>
          </a:p>
        </p:txBody>
      </p:sp>
    </p:spTree>
    <p:extLst>
      <p:ext uri="{BB962C8B-B14F-4D97-AF65-F5344CB8AC3E}">
        <p14:creationId xmlns:p14="http://schemas.microsoft.com/office/powerpoint/2010/main" val="4105062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id="{8FD48FB1-66D8-4676-B0AA-C139A1DB78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F033F5AE-6728-4F19-8DED-658E674B3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82C7D74A-18BA-4709-A808-44E8815C4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B5164A3F-1561-4039-8185-AB0EEB713E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2A35DB53-42BE-460E-9CA1-1294C98463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49" name="Rectangle 48">
            <a:extLst>
              <a:ext uri="{FF2B5EF4-FFF2-40B4-BE49-F238E27FC236}">
                <a16:creationId xmlns:a16="http://schemas.microsoft.com/office/drawing/2014/main" id="{C5BDD1EA-D8C1-45AF-9F0A-14A2A137BA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Snip Diagonal Corner Rectangle 6">
            <a:extLst>
              <a:ext uri="{FF2B5EF4-FFF2-40B4-BE49-F238E27FC236}">
                <a16:creationId xmlns:a16="http://schemas.microsoft.com/office/drawing/2014/main" id="{14354E08-0068-48D7-A8AD-84C7B1CF5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8A57AB4-5F0A-44B5-9112-3567B9D7E4C4}"/>
              </a:ext>
            </a:extLst>
          </p:cNvPr>
          <p:cNvPicPr>
            <a:picLocks noChangeAspect="1"/>
          </p:cNvPicPr>
          <p:nvPr/>
        </p:nvPicPr>
        <p:blipFill rotWithShape="1">
          <a:blip r:embed="rId2"/>
          <a:srcRect l="7064" r="-1" b="-1"/>
          <a:stretch/>
        </p:blipFill>
        <p:spPr>
          <a:xfrm>
            <a:off x="799072" y="786117"/>
            <a:ext cx="6245352" cy="4956048"/>
          </a:xfrm>
          <a:custGeom>
            <a:avLst/>
            <a:gdLst>
              <a:gd name="connsiteX0" fmla="*/ 534609 w 6245352"/>
              <a:gd name="connsiteY0" fmla="*/ 0 h 4956048"/>
              <a:gd name="connsiteX1" fmla="*/ 6245352 w 6245352"/>
              <a:gd name="connsiteY1" fmla="*/ 0 h 4956048"/>
              <a:gd name="connsiteX2" fmla="*/ 6245352 w 6245352"/>
              <a:gd name="connsiteY2" fmla="*/ 4421439 h 4956048"/>
              <a:gd name="connsiteX3" fmla="*/ 5710743 w 6245352"/>
              <a:gd name="connsiteY3" fmla="*/ 4956048 h 4956048"/>
              <a:gd name="connsiteX4" fmla="*/ 0 w 6245352"/>
              <a:gd name="connsiteY4" fmla="*/ 4956048 h 4956048"/>
              <a:gd name="connsiteX5" fmla="*/ 0 w 6245352"/>
              <a:gd name="connsiteY5" fmla="*/ 534609 h 495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grpSp>
        <p:nvGrpSpPr>
          <p:cNvPr id="53" name="Group 52">
            <a:extLst>
              <a:ext uri="{FF2B5EF4-FFF2-40B4-BE49-F238E27FC236}">
                <a16:creationId xmlns:a16="http://schemas.microsoft.com/office/drawing/2014/main" id="{A779F34F-2960-4B81-BA08-445B6F6A0C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54" name="Straight Connector 53">
              <a:extLst>
                <a:ext uri="{FF2B5EF4-FFF2-40B4-BE49-F238E27FC236}">
                  <a16:creationId xmlns:a16="http://schemas.microsoft.com/office/drawing/2014/main" id="{10A57ACC-416F-4A5D-B7F7-DDA9886A3A6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26522B4F-50C4-4FCE-8AE2-3789D63ED33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2C3978FC-B5D1-42BE-B086-BC2A733D58F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ACED99F1-340D-4970-8E66-3B28E927112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50A54E39-63C0-4847-A766-C6B74FEB48D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6" name="Title 1">
            <a:extLst>
              <a:ext uri="{FF2B5EF4-FFF2-40B4-BE49-F238E27FC236}">
                <a16:creationId xmlns:a16="http://schemas.microsoft.com/office/drawing/2014/main" id="{77AB8798-42B0-4075-950F-38E93D94B5BD}"/>
              </a:ext>
            </a:extLst>
          </p:cNvPr>
          <p:cNvSpPr txBox="1">
            <a:spLocks/>
          </p:cNvSpPr>
          <p:nvPr/>
        </p:nvSpPr>
        <p:spPr>
          <a:xfrm>
            <a:off x="7532710" y="628617"/>
            <a:ext cx="3971902" cy="3028983"/>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sz="4800" dirty="0"/>
              <a:t>The Cooke Building</a:t>
            </a:r>
          </a:p>
        </p:txBody>
      </p:sp>
    </p:spTree>
    <p:extLst>
      <p:ext uri="{BB962C8B-B14F-4D97-AF65-F5344CB8AC3E}">
        <p14:creationId xmlns:p14="http://schemas.microsoft.com/office/powerpoint/2010/main" val="2880398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15A0F-BB99-4721-B4C1-4271D137F6E2}"/>
              </a:ext>
            </a:extLst>
          </p:cNvPr>
          <p:cNvSpPr>
            <a:spLocks noGrp="1"/>
          </p:cNvSpPr>
          <p:nvPr>
            <p:ph type="title"/>
          </p:nvPr>
        </p:nvSpPr>
        <p:spPr>
          <a:xfrm>
            <a:off x="684212" y="4487332"/>
            <a:ext cx="9468456" cy="1507067"/>
          </a:xfrm>
        </p:spPr>
        <p:txBody>
          <a:bodyPr/>
          <a:lstStyle/>
          <a:p>
            <a:r>
              <a:rPr lang="en-US" dirty="0"/>
              <a:t>Mission</a:t>
            </a:r>
          </a:p>
        </p:txBody>
      </p:sp>
      <p:sp>
        <p:nvSpPr>
          <p:cNvPr id="3" name="Content Placeholder 2">
            <a:extLst>
              <a:ext uri="{FF2B5EF4-FFF2-40B4-BE49-F238E27FC236}">
                <a16:creationId xmlns:a16="http://schemas.microsoft.com/office/drawing/2014/main" id="{5A46BC94-CE86-4003-AF4B-ED55AF0068C2}"/>
              </a:ext>
            </a:extLst>
          </p:cNvPr>
          <p:cNvSpPr>
            <a:spLocks noGrp="1"/>
          </p:cNvSpPr>
          <p:nvPr>
            <p:ph idx="1"/>
          </p:nvPr>
        </p:nvSpPr>
        <p:spPr>
          <a:xfrm>
            <a:off x="684212" y="769690"/>
            <a:ext cx="9940245" cy="4084163"/>
          </a:xfrm>
        </p:spPr>
        <p:txBody>
          <a:bodyPr>
            <a:normAutofit/>
          </a:bodyPr>
          <a:lstStyle/>
          <a:p>
            <a:pPr marL="0" indent="0">
              <a:buNone/>
            </a:pPr>
            <a:r>
              <a:rPr lang="en-US" dirty="0"/>
              <a:t>A joint program of the City of Sandusky and H2 Property Holdings (H2), partnering with Erie County Economic Development Corporation, Erie County Chamber of Commerce, Lake Erie Shores and Islands, and RISE to help bring new, local businesses to the downtown district.  </a:t>
            </a:r>
          </a:p>
          <a:p>
            <a:pPr marL="0" indent="0">
              <a:buNone/>
            </a:pPr>
            <a:endParaRPr lang="en-US" dirty="0"/>
          </a:p>
          <a:p>
            <a:pPr marL="0" indent="0">
              <a:buNone/>
            </a:pPr>
            <a:r>
              <a:rPr lang="en-US" dirty="0"/>
              <a:t>Select businesses will receive a grant that will pay a portion of their rent expenses and tenant improvements, allowing their business the financial room to grow into their potential over a period of several years in a high quality space in a prime location.</a:t>
            </a:r>
          </a:p>
          <a:p>
            <a:pPr marL="0" indent="0">
              <a:buNone/>
            </a:pPr>
            <a:r>
              <a:rPr lang="en-US" dirty="0"/>
              <a:t> </a:t>
            </a:r>
          </a:p>
        </p:txBody>
      </p:sp>
    </p:spTree>
    <p:extLst>
      <p:ext uri="{BB962C8B-B14F-4D97-AF65-F5344CB8AC3E}">
        <p14:creationId xmlns:p14="http://schemas.microsoft.com/office/powerpoint/2010/main" val="832577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4AA92-BF9E-4246-93F9-12CD091E5FA0}"/>
              </a:ext>
            </a:extLst>
          </p:cNvPr>
          <p:cNvSpPr>
            <a:spLocks noGrp="1"/>
          </p:cNvSpPr>
          <p:nvPr>
            <p:ph type="title"/>
          </p:nvPr>
        </p:nvSpPr>
        <p:spPr>
          <a:xfrm>
            <a:off x="684211" y="4487332"/>
            <a:ext cx="10015211" cy="1507067"/>
          </a:xfrm>
        </p:spPr>
        <p:txBody>
          <a:bodyPr/>
          <a:lstStyle/>
          <a:p>
            <a:r>
              <a:rPr lang="en-US" dirty="0"/>
              <a:t>A Transformation is Happening in downtown </a:t>
            </a:r>
            <a:r>
              <a:rPr lang="en-US" dirty="0" err="1"/>
              <a:t>sandusky</a:t>
            </a:r>
            <a:endParaRPr lang="en-US" dirty="0"/>
          </a:p>
        </p:txBody>
      </p:sp>
      <p:sp>
        <p:nvSpPr>
          <p:cNvPr id="3" name="Content Placeholder 2">
            <a:extLst>
              <a:ext uri="{FF2B5EF4-FFF2-40B4-BE49-F238E27FC236}">
                <a16:creationId xmlns:a16="http://schemas.microsoft.com/office/drawing/2014/main" id="{1F68E053-1FFB-4348-BF0D-2A062F372FCF}"/>
              </a:ext>
            </a:extLst>
          </p:cNvPr>
          <p:cNvSpPr>
            <a:spLocks noGrp="1"/>
          </p:cNvSpPr>
          <p:nvPr>
            <p:ph idx="1"/>
          </p:nvPr>
        </p:nvSpPr>
        <p:spPr/>
        <p:txBody>
          <a:bodyPr/>
          <a:lstStyle/>
          <a:p>
            <a:r>
              <a:rPr lang="en-US" dirty="0"/>
              <a:t>A historic city that is 200 years old, downtown Sandusky is also transforming into a new regional hot spot.</a:t>
            </a:r>
          </a:p>
          <a:p>
            <a:pPr lvl="1"/>
            <a:r>
              <a:rPr lang="en-US" dirty="0"/>
              <a:t>Many new restaurants and bars have opened in the last few years</a:t>
            </a:r>
          </a:p>
          <a:p>
            <a:pPr lvl="1"/>
            <a:r>
              <a:rPr lang="en-US" dirty="0"/>
              <a:t>Paddle and Climb brings an all-weather attitude to Sandusky with an indoor climbing wall</a:t>
            </a:r>
          </a:p>
          <a:p>
            <a:pPr lvl="1"/>
            <a:r>
              <a:rPr lang="en-US" dirty="0"/>
              <a:t>Ferry service downtown is a short walk away that can take you to the Lake Erie Islands and soon to Cedar Point</a:t>
            </a:r>
          </a:p>
          <a:p>
            <a:pPr lvl="1"/>
            <a:r>
              <a:rPr lang="en-US" dirty="0"/>
              <a:t>More music venues are opening yearly, bringing a vibrant mix of music to downtown</a:t>
            </a:r>
          </a:p>
        </p:txBody>
      </p:sp>
    </p:spTree>
    <p:extLst>
      <p:ext uri="{BB962C8B-B14F-4D97-AF65-F5344CB8AC3E}">
        <p14:creationId xmlns:p14="http://schemas.microsoft.com/office/powerpoint/2010/main" val="417646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B1922-3500-40A8-B17E-23F27EDDE596}"/>
              </a:ext>
            </a:extLst>
          </p:cNvPr>
          <p:cNvSpPr>
            <a:spLocks noGrp="1"/>
          </p:cNvSpPr>
          <p:nvPr>
            <p:ph type="title"/>
          </p:nvPr>
        </p:nvSpPr>
        <p:spPr/>
        <p:txBody>
          <a:bodyPr/>
          <a:lstStyle/>
          <a:p>
            <a:r>
              <a:rPr lang="en-US" dirty="0"/>
              <a:t>Helping local businesses – </a:t>
            </a:r>
            <a:br>
              <a:rPr lang="en-US" dirty="0"/>
            </a:br>
            <a:r>
              <a:rPr lang="en-US" dirty="0"/>
              <a:t>new and old</a:t>
            </a:r>
          </a:p>
        </p:txBody>
      </p:sp>
      <p:sp>
        <p:nvSpPr>
          <p:cNvPr id="3" name="Content Placeholder 2">
            <a:extLst>
              <a:ext uri="{FF2B5EF4-FFF2-40B4-BE49-F238E27FC236}">
                <a16:creationId xmlns:a16="http://schemas.microsoft.com/office/drawing/2014/main" id="{948D1996-6338-4B1F-8343-80DCD18810F6}"/>
              </a:ext>
            </a:extLst>
          </p:cNvPr>
          <p:cNvSpPr>
            <a:spLocks noGrp="1"/>
          </p:cNvSpPr>
          <p:nvPr>
            <p:ph idx="1"/>
          </p:nvPr>
        </p:nvSpPr>
        <p:spPr/>
        <p:txBody>
          <a:bodyPr/>
          <a:lstStyle/>
          <a:p>
            <a:pPr marL="0" indent="0">
              <a:buNone/>
            </a:pPr>
            <a:r>
              <a:rPr lang="en-US" dirty="0"/>
              <a:t>The goal of the program is to help new, local businesses grow with downtown and be part of that transformation.</a:t>
            </a:r>
          </a:p>
          <a:p>
            <a:pPr marL="0" indent="0">
              <a:buNone/>
            </a:pPr>
            <a:r>
              <a:rPr lang="en-US" dirty="0"/>
              <a:t>The cost of entry for a new business is large.  The grant will reduce the burden of the high rental rate required to be in a prime location downtown that will allow for success. </a:t>
            </a:r>
          </a:p>
          <a:p>
            <a:pPr marL="0" indent="0">
              <a:buNone/>
            </a:pPr>
            <a:r>
              <a:rPr lang="en-US" dirty="0"/>
              <a:t>This will not only help grantees, but by bringing more businesses downtown, all businesses are beneficiaries.  This will help existing business by bringing even more businesses downtown when they see how thriving it is.  And more businesses means more customers for everyone</a:t>
            </a:r>
          </a:p>
        </p:txBody>
      </p:sp>
    </p:spTree>
    <p:extLst>
      <p:ext uri="{BB962C8B-B14F-4D97-AF65-F5344CB8AC3E}">
        <p14:creationId xmlns:p14="http://schemas.microsoft.com/office/powerpoint/2010/main" val="3166046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15A0F-BB99-4721-B4C1-4271D137F6E2}"/>
              </a:ext>
            </a:extLst>
          </p:cNvPr>
          <p:cNvSpPr>
            <a:spLocks noGrp="1"/>
          </p:cNvSpPr>
          <p:nvPr>
            <p:ph type="title"/>
          </p:nvPr>
        </p:nvSpPr>
        <p:spPr>
          <a:xfrm>
            <a:off x="684212" y="4487332"/>
            <a:ext cx="9468456" cy="1507067"/>
          </a:xfrm>
        </p:spPr>
        <p:txBody>
          <a:bodyPr/>
          <a:lstStyle/>
          <a:p>
            <a:r>
              <a:rPr lang="en-US" dirty="0"/>
              <a:t>Grant funding</a:t>
            </a:r>
          </a:p>
        </p:txBody>
      </p:sp>
      <p:sp>
        <p:nvSpPr>
          <p:cNvPr id="3" name="Content Placeholder 2">
            <a:extLst>
              <a:ext uri="{FF2B5EF4-FFF2-40B4-BE49-F238E27FC236}">
                <a16:creationId xmlns:a16="http://schemas.microsoft.com/office/drawing/2014/main" id="{5A46BC94-CE86-4003-AF4B-ED55AF0068C2}"/>
              </a:ext>
            </a:extLst>
          </p:cNvPr>
          <p:cNvSpPr>
            <a:spLocks noGrp="1"/>
          </p:cNvSpPr>
          <p:nvPr>
            <p:ph idx="1"/>
          </p:nvPr>
        </p:nvSpPr>
        <p:spPr>
          <a:xfrm>
            <a:off x="684212" y="870358"/>
            <a:ext cx="9940245" cy="4084163"/>
          </a:xfrm>
        </p:spPr>
        <p:txBody>
          <a:bodyPr>
            <a:normAutofit/>
          </a:bodyPr>
          <a:lstStyle/>
          <a:p>
            <a:pPr marL="0" indent="0">
              <a:buNone/>
            </a:pPr>
            <a:r>
              <a:rPr lang="en-US" dirty="0"/>
              <a:t>The grant funding is coming from a EDC grant being given to H2 Property Holdings for the reconstruction of the Huntley (now Marketplace at Cooke) and the Cooke Building.   </a:t>
            </a:r>
          </a:p>
          <a:p>
            <a:pPr marL="0" indent="0">
              <a:buNone/>
            </a:pPr>
            <a:r>
              <a:rPr lang="en-US" dirty="0"/>
              <a:t>The EDC grant is slated to be $500,000, paid as the construction on the two buildings conclude.  </a:t>
            </a:r>
          </a:p>
          <a:p>
            <a:pPr marL="0" indent="0">
              <a:buNone/>
            </a:pPr>
            <a:r>
              <a:rPr lang="en-US" dirty="0"/>
              <a:t>H2 Property Holding is in turn converting that grant into the Sandusky Business Grant Initiative.  $450,000 will go directly into grants, while the other $50,000 will be donated to the For Love With Love Charity.</a:t>
            </a:r>
            <a:r>
              <a:rPr lang="en-US" b="1" dirty="0"/>
              <a:t> </a:t>
            </a:r>
            <a:endParaRPr lang="en-US" dirty="0"/>
          </a:p>
          <a:p>
            <a:pPr marL="0" indent="0">
              <a:buNone/>
            </a:pPr>
            <a:r>
              <a:rPr lang="en-US" b="1" dirty="0"/>
              <a:t> </a:t>
            </a:r>
            <a:endParaRPr lang="en-US" dirty="0"/>
          </a:p>
          <a:p>
            <a:pPr marL="0" indent="0">
              <a:buNone/>
            </a:pPr>
            <a:endParaRPr lang="en-US" dirty="0"/>
          </a:p>
        </p:txBody>
      </p:sp>
    </p:spTree>
    <p:extLst>
      <p:ext uri="{BB962C8B-B14F-4D97-AF65-F5344CB8AC3E}">
        <p14:creationId xmlns:p14="http://schemas.microsoft.com/office/powerpoint/2010/main" val="1777147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B1922-3500-40A8-B17E-23F27EDDE596}"/>
              </a:ext>
            </a:extLst>
          </p:cNvPr>
          <p:cNvSpPr>
            <a:spLocks noGrp="1"/>
          </p:cNvSpPr>
          <p:nvPr>
            <p:ph type="title"/>
          </p:nvPr>
        </p:nvSpPr>
        <p:spPr/>
        <p:txBody>
          <a:bodyPr/>
          <a:lstStyle/>
          <a:p>
            <a:r>
              <a:rPr lang="en-US" dirty="0"/>
              <a:t>Grant Management</a:t>
            </a:r>
          </a:p>
        </p:txBody>
      </p:sp>
      <p:sp>
        <p:nvSpPr>
          <p:cNvPr id="3" name="Content Placeholder 2">
            <a:extLst>
              <a:ext uri="{FF2B5EF4-FFF2-40B4-BE49-F238E27FC236}">
                <a16:creationId xmlns:a16="http://schemas.microsoft.com/office/drawing/2014/main" id="{948D1996-6338-4B1F-8343-80DCD18810F6}"/>
              </a:ext>
            </a:extLst>
          </p:cNvPr>
          <p:cNvSpPr>
            <a:spLocks noGrp="1"/>
          </p:cNvSpPr>
          <p:nvPr>
            <p:ph idx="1"/>
          </p:nvPr>
        </p:nvSpPr>
        <p:spPr/>
        <p:txBody>
          <a:bodyPr/>
          <a:lstStyle/>
          <a:p>
            <a:pPr marL="0" indent="0">
              <a:buNone/>
            </a:pPr>
            <a:r>
              <a:rPr lang="en-US" dirty="0"/>
              <a:t>The grant finances will be managed by H2 Property Holdings.</a:t>
            </a:r>
          </a:p>
          <a:p>
            <a:pPr marL="0" indent="0">
              <a:buNone/>
            </a:pPr>
            <a:r>
              <a:rPr lang="en-US" dirty="0"/>
              <a:t>The potential grantees themselves will be nominated by the partnering organizations who will funnel worthy candidates to the voting committee.  </a:t>
            </a:r>
          </a:p>
          <a:p>
            <a:pPr marL="0" indent="0">
              <a:buNone/>
            </a:pPr>
            <a:r>
              <a:rPr lang="en-US" dirty="0"/>
              <a:t>The voting committee will consist of Meghan and Richard Hogrefe, 1 city representative, and 1 appointee from each of the partnering organizations.   </a:t>
            </a:r>
          </a:p>
          <a:p>
            <a:pPr marL="0" indent="0">
              <a:buNone/>
            </a:pPr>
            <a:r>
              <a:rPr lang="en-US" dirty="0"/>
              <a:t>H2 has the final approval of any leases, regardless of the granting decision.</a:t>
            </a:r>
          </a:p>
        </p:txBody>
      </p:sp>
    </p:spTree>
    <p:extLst>
      <p:ext uri="{BB962C8B-B14F-4D97-AF65-F5344CB8AC3E}">
        <p14:creationId xmlns:p14="http://schemas.microsoft.com/office/powerpoint/2010/main" val="2802798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B1922-3500-40A8-B17E-23F27EDDE596}"/>
              </a:ext>
            </a:extLst>
          </p:cNvPr>
          <p:cNvSpPr>
            <a:spLocks noGrp="1"/>
          </p:cNvSpPr>
          <p:nvPr>
            <p:ph type="title"/>
          </p:nvPr>
        </p:nvSpPr>
        <p:spPr/>
        <p:txBody>
          <a:bodyPr/>
          <a:lstStyle/>
          <a:p>
            <a:r>
              <a:rPr lang="en-US" dirty="0"/>
              <a:t>Grant Program</a:t>
            </a:r>
          </a:p>
        </p:txBody>
      </p:sp>
      <p:sp>
        <p:nvSpPr>
          <p:cNvPr id="3" name="Content Placeholder 2">
            <a:extLst>
              <a:ext uri="{FF2B5EF4-FFF2-40B4-BE49-F238E27FC236}">
                <a16:creationId xmlns:a16="http://schemas.microsoft.com/office/drawing/2014/main" id="{948D1996-6338-4B1F-8343-80DCD18810F6}"/>
              </a:ext>
            </a:extLst>
          </p:cNvPr>
          <p:cNvSpPr>
            <a:spLocks noGrp="1"/>
          </p:cNvSpPr>
          <p:nvPr>
            <p:ph idx="1"/>
          </p:nvPr>
        </p:nvSpPr>
        <p:spPr>
          <a:xfrm>
            <a:off x="684211" y="411061"/>
            <a:ext cx="10380867" cy="4488110"/>
          </a:xfrm>
        </p:spPr>
        <p:txBody>
          <a:bodyPr>
            <a:normAutofit/>
          </a:bodyPr>
          <a:lstStyle/>
          <a:p>
            <a:pPr marL="0" indent="0">
              <a:buNone/>
            </a:pPr>
            <a:r>
              <a:rPr lang="en-US" dirty="0"/>
              <a:t>The grants (10 total) will be for up to $45,000 each as a combination of rent subsidy and tenant improvements.</a:t>
            </a:r>
          </a:p>
          <a:p>
            <a:pPr marL="0" indent="0">
              <a:buNone/>
            </a:pPr>
            <a:endParaRPr lang="en-US" sz="1600" dirty="0"/>
          </a:p>
          <a:p>
            <a:pPr marL="0" indent="0">
              <a:buNone/>
            </a:pPr>
            <a:r>
              <a:rPr lang="en-US" sz="1600" dirty="0"/>
              <a:t>Year 1 of the lease, the grant can cover up to $8/sf of the rent, to a maximum of $16,000/year. </a:t>
            </a:r>
          </a:p>
          <a:p>
            <a:pPr marL="0" indent="0">
              <a:buNone/>
            </a:pPr>
            <a:r>
              <a:rPr lang="en-US" sz="1600" dirty="0"/>
              <a:t>Year 2 of the lease, the grant can cover up to $6/sf of the rent, to a maximum of $12,000/ year.</a:t>
            </a:r>
          </a:p>
          <a:p>
            <a:pPr marL="0" indent="0">
              <a:buNone/>
            </a:pPr>
            <a:r>
              <a:rPr lang="en-US" sz="1600" dirty="0"/>
              <a:t>Year 3 of the lease, the grant can cover up to $4/sf of the rent, to a maximum of $8,000/year.</a:t>
            </a:r>
          </a:p>
          <a:p>
            <a:pPr marL="0" indent="0">
              <a:buNone/>
            </a:pPr>
            <a:endParaRPr lang="en-US" sz="1600" dirty="0"/>
          </a:p>
          <a:p>
            <a:pPr marL="0" indent="0">
              <a:buNone/>
            </a:pPr>
            <a:r>
              <a:rPr lang="en-US" sz="1800" dirty="0"/>
              <a:t>This will afford each grantee a maximum total in $36,000 in rent abatement.  </a:t>
            </a:r>
          </a:p>
          <a:p>
            <a:pPr marL="0" indent="0">
              <a:buNone/>
            </a:pPr>
            <a:endParaRPr lang="en-US" sz="1400" dirty="0"/>
          </a:p>
          <a:p>
            <a:pPr marL="0" indent="0">
              <a:buNone/>
            </a:pPr>
            <a:r>
              <a:rPr lang="en-US" sz="1600" dirty="0"/>
              <a:t>Leases must be for a minimum of three years and must include a personal guarantee from the tenant for the remainder of the rent. </a:t>
            </a:r>
          </a:p>
        </p:txBody>
      </p:sp>
    </p:spTree>
    <p:extLst>
      <p:ext uri="{BB962C8B-B14F-4D97-AF65-F5344CB8AC3E}">
        <p14:creationId xmlns:p14="http://schemas.microsoft.com/office/powerpoint/2010/main" val="3306745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B1922-3500-40A8-B17E-23F27EDDE596}"/>
              </a:ext>
            </a:extLst>
          </p:cNvPr>
          <p:cNvSpPr>
            <a:spLocks noGrp="1"/>
          </p:cNvSpPr>
          <p:nvPr>
            <p:ph type="title"/>
          </p:nvPr>
        </p:nvSpPr>
        <p:spPr/>
        <p:txBody>
          <a:bodyPr/>
          <a:lstStyle/>
          <a:p>
            <a:r>
              <a:rPr lang="en-US" dirty="0"/>
              <a:t>Grant Program</a:t>
            </a:r>
          </a:p>
        </p:txBody>
      </p:sp>
      <p:sp>
        <p:nvSpPr>
          <p:cNvPr id="3" name="Content Placeholder 2">
            <a:extLst>
              <a:ext uri="{FF2B5EF4-FFF2-40B4-BE49-F238E27FC236}">
                <a16:creationId xmlns:a16="http://schemas.microsoft.com/office/drawing/2014/main" id="{948D1996-6338-4B1F-8343-80DCD18810F6}"/>
              </a:ext>
            </a:extLst>
          </p:cNvPr>
          <p:cNvSpPr>
            <a:spLocks noGrp="1"/>
          </p:cNvSpPr>
          <p:nvPr>
            <p:ph idx="1"/>
          </p:nvPr>
        </p:nvSpPr>
        <p:spPr>
          <a:xfrm>
            <a:off x="343949" y="685800"/>
            <a:ext cx="9655728" cy="3995257"/>
          </a:xfrm>
        </p:spPr>
        <p:txBody>
          <a:bodyPr>
            <a:normAutofit fontScale="85000" lnSpcReduction="20000"/>
          </a:bodyPr>
          <a:lstStyle/>
          <a:p>
            <a:pPr marL="0" indent="0">
              <a:buNone/>
            </a:pPr>
            <a:r>
              <a:rPr lang="en-US" dirty="0"/>
              <a:t> </a:t>
            </a:r>
          </a:p>
          <a:p>
            <a:pPr marL="0" indent="0">
              <a:buNone/>
            </a:pPr>
            <a:r>
              <a:rPr lang="en-US" dirty="0"/>
              <a:t> </a:t>
            </a:r>
          </a:p>
          <a:p>
            <a:pPr marL="0" indent="0">
              <a:buNone/>
            </a:pPr>
            <a:r>
              <a:rPr lang="en-US" sz="2600" dirty="0"/>
              <a:t>The rest of the grant money is to be used for tenant improvements and furnishings if needed.   The grantee may request that more is made available as tenant improvement money, and less as rent abatement on a case by case basis.</a:t>
            </a:r>
          </a:p>
          <a:p>
            <a:pPr marL="0" indent="0">
              <a:buNone/>
            </a:pPr>
            <a:r>
              <a:rPr lang="en-US" sz="2600" dirty="0"/>
              <a:t> </a:t>
            </a:r>
          </a:p>
          <a:p>
            <a:pPr marL="0" indent="0">
              <a:buNone/>
            </a:pPr>
            <a:r>
              <a:rPr lang="en-US" sz="2600" dirty="0"/>
              <a:t>The grant partners will also provide added benefits to the grant package, including advisement, promotion, and other business support.</a:t>
            </a:r>
          </a:p>
          <a:p>
            <a:pPr marL="0" indent="0">
              <a:buNone/>
            </a:pPr>
            <a:r>
              <a:rPr lang="en-US" dirty="0"/>
              <a:t> </a:t>
            </a:r>
          </a:p>
          <a:p>
            <a:pPr marL="0" indent="0">
              <a:buNone/>
            </a:pPr>
            <a:r>
              <a:rPr lang="en-US" dirty="0"/>
              <a:t> </a:t>
            </a:r>
          </a:p>
        </p:txBody>
      </p:sp>
    </p:spTree>
    <p:extLst>
      <p:ext uri="{BB962C8B-B14F-4D97-AF65-F5344CB8AC3E}">
        <p14:creationId xmlns:p14="http://schemas.microsoft.com/office/powerpoint/2010/main" val="1957312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B1922-3500-40A8-B17E-23F27EDDE596}"/>
              </a:ext>
            </a:extLst>
          </p:cNvPr>
          <p:cNvSpPr>
            <a:spLocks noGrp="1"/>
          </p:cNvSpPr>
          <p:nvPr>
            <p:ph type="title"/>
          </p:nvPr>
        </p:nvSpPr>
        <p:spPr/>
        <p:txBody>
          <a:bodyPr/>
          <a:lstStyle/>
          <a:p>
            <a:r>
              <a:rPr lang="en-US" dirty="0"/>
              <a:t>Application process</a:t>
            </a:r>
          </a:p>
        </p:txBody>
      </p:sp>
      <p:sp>
        <p:nvSpPr>
          <p:cNvPr id="3" name="Content Placeholder 2">
            <a:extLst>
              <a:ext uri="{FF2B5EF4-FFF2-40B4-BE49-F238E27FC236}">
                <a16:creationId xmlns:a16="http://schemas.microsoft.com/office/drawing/2014/main" id="{948D1996-6338-4B1F-8343-80DCD18810F6}"/>
              </a:ext>
            </a:extLst>
          </p:cNvPr>
          <p:cNvSpPr>
            <a:spLocks noGrp="1"/>
          </p:cNvSpPr>
          <p:nvPr>
            <p:ph idx="1"/>
          </p:nvPr>
        </p:nvSpPr>
        <p:spPr>
          <a:xfrm>
            <a:off x="684212" y="685800"/>
            <a:ext cx="9441300" cy="4171426"/>
          </a:xfrm>
        </p:spPr>
        <p:txBody>
          <a:bodyPr>
            <a:normAutofit fontScale="85000" lnSpcReduction="10000"/>
          </a:bodyPr>
          <a:lstStyle/>
          <a:p>
            <a:pPr marL="0" indent="0">
              <a:buNone/>
            </a:pPr>
            <a:r>
              <a:rPr lang="en-US" dirty="0"/>
              <a:t> </a:t>
            </a:r>
          </a:p>
          <a:p>
            <a:pPr marL="0" indent="0">
              <a:buNone/>
            </a:pPr>
            <a:r>
              <a:rPr lang="en-US" dirty="0"/>
              <a:t> </a:t>
            </a:r>
          </a:p>
          <a:p>
            <a:pPr marL="0" indent="0">
              <a:buNone/>
            </a:pPr>
            <a:r>
              <a:rPr lang="en-US" sz="2600" dirty="0"/>
              <a:t>The applicant must submit an application that includes a business plan.  Applications will be found on each of the partners websites.</a:t>
            </a:r>
          </a:p>
          <a:p>
            <a:pPr marL="0" indent="0">
              <a:buNone/>
            </a:pPr>
            <a:r>
              <a:rPr lang="en-US" sz="2600" dirty="0"/>
              <a:t>The application will be sent to the nominating groups, who then will submit worthy applicants to the voting committee for final approval. </a:t>
            </a:r>
          </a:p>
          <a:p>
            <a:pPr marL="0" indent="0">
              <a:buNone/>
            </a:pPr>
            <a:r>
              <a:rPr lang="en-US" sz="2600" dirty="0"/>
              <a:t>The Grant Committee will review each application and vote to award a grantee.  </a:t>
            </a:r>
          </a:p>
          <a:p>
            <a:pPr marL="0" indent="0">
              <a:buNone/>
            </a:pPr>
            <a:r>
              <a:rPr lang="en-US" sz="2600" dirty="0"/>
              <a:t>H2 Property Holdings has the final approval in all cases.</a:t>
            </a:r>
          </a:p>
          <a:p>
            <a:pPr marL="0" indent="0">
              <a:buNone/>
            </a:pPr>
            <a:r>
              <a:rPr lang="en-US" dirty="0"/>
              <a:t> </a:t>
            </a:r>
          </a:p>
          <a:p>
            <a:pPr marL="0" indent="0">
              <a:buNone/>
            </a:pPr>
            <a:r>
              <a:rPr lang="en-US" dirty="0"/>
              <a:t> </a:t>
            </a:r>
          </a:p>
        </p:txBody>
      </p:sp>
    </p:spTree>
    <p:extLst>
      <p:ext uri="{BB962C8B-B14F-4D97-AF65-F5344CB8AC3E}">
        <p14:creationId xmlns:p14="http://schemas.microsoft.com/office/powerpoint/2010/main" val="166430528"/>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10151</TotalTime>
  <Words>665</Words>
  <Application>Microsoft Office PowerPoint</Application>
  <PresentationFormat>Widescreen</PresentationFormat>
  <Paragraphs>94</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Century Gothic</vt:lpstr>
      <vt:lpstr>Wingdings 3</vt:lpstr>
      <vt:lpstr>Slice</vt:lpstr>
      <vt:lpstr>Sandusky Business grant Initiative</vt:lpstr>
      <vt:lpstr>Mission</vt:lpstr>
      <vt:lpstr>A Transformation is Happening in downtown sandusky</vt:lpstr>
      <vt:lpstr>Helping local businesses –  new and old</vt:lpstr>
      <vt:lpstr>Grant funding</vt:lpstr>
      <vt:lpstr>Grant Management</vt:lpstr>
      <vt:lpstr>Grant Program</vt:lpstr>
      <vt:lpstr>Grant Program</vt:lpstr>
      <vt:lpstr>Application process</vt:lpstr>
      <vt:lpstr>Spaces available to program</vt:lpstr>
      <vt:lpstr>Granting rounds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Cooke Building</dc:title>
  <dc:creator>Rick Hogrefe</dc:creator>
  <cp:lastModifiedBy>Rick Hogrefe</cp:lastModifiedBy>
  <cp:revision>90</cp:revision>
  <cp:lastPrinted>2018-04-22T20:04:33Z</cp:lastPrinted>
  <dcterms:created xsi:type="dcterms:W3CDTF">2018-02-20T23:59:55Z</dcterms:created>
  <dcterms:modified xsi:type="dcterms:W3CDTF">2018-07-25T00:43:33Z</dcterms:modified>
</cp:coreProperties>
</file>